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10.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36.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slideLayouts/slideLayout2.xml" ContentType="application/vnd.openxmlformats-officedocument.presentationml.slideLayout+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3" r:id="rId1"/>
  </p:sldMasterIdLst>
  <p:notesMasterIdLst>
    <p:notesMasterId r:id="rId73"/>
  </p:notesMasterIdLst>
  <p:handoutMasterIdLst>
    <p:handoutMasterId r:id="rId74"/>
  </p:handoutMasterIdLst>
  <p:sldIdLst>
    <p:sldId id="832" r:id="rId2"/>
    <p:sldId id="932" r:id="rId3"/>
    <p:sldId id="933" r:id="rId4"/>
    <p:sldId id="935" r:id="rId5"/>
    <p:sldId id="936" r:id="rId6"/>
    <p:sldId id="937" r:id="rId7"/>
    <p:sldId id="938" r:id="rId8"/>
    <p:sldId id="939" r:id="rId9"/>
    <p:sldId id="940" r:id="rId10"/>
    <p:sldId id="941" r:id="rId11"/>
    <p:sldId id="997" r:id="rId12"/>
    <p:sldId id="982" r:id="rId13"/>
    <p:sldId id="983" r:id="rId14"/>
    <p:sldId id="985" r:id="rId15"/>
    <p:sldId id="986" r:id="rId16"/>
    <p:sldId id="945" r:id="rId17"/>
    <p:sldId id="944" r:id="rId18"/>
    <p:sldId id="853" r:id="rId19"/>
    <p:sldId id="996" r:id="rId20"/>
    <p:sldId id="948" r:id="rId21"/>
    <p:sldId id="949" r:id="rId22"/>
    <p:sldId id="950" r:id="rId23"/>
    <p:sldId id="926" r:id="rId24"/>
    <p:sldId id="927" r:id="rId25"/>
    <p:sldId id="988" r:id="rId26"/>
    <p:sldId id="987" r:id="rId27"/>
    <p:sldId id="998" r:id="rId28"/>
    <p:sldId id="999" r:id="rId29"/>
    <p:sldId id="1000" r:id="rId30"/>
    <p:sldId id="990" r:id="rId31"/>
    <p:sldId id="992" r:id="rId32"/>
    <p:sldId id="991" r:id="rId33"/>
    <p:sldId id="928" r:id="rId34"/>
    <p:sldId id="993" r:id="rId35"/>
    <p:sldId id="930" r:id="rId36"/>
    <p:sldId id="994" r:id="rId37"/>
    <p:sldId id="931" r:id="rId38"/>
    <p:sldId id="934" r:id="rId39"/>
    <p:sldId id="943" r:id="rId40"/>
    <p:sldId id="963" r:id="rId41"/>
    <p:sldId id="959" r:id="rId42"/>
    <p:sldId id="995" r:id="rId43"/>
    <p:sldId id="964" r:id="rId44"/>
    <p:sldId id="960" r:id="rId45"/>
    <p:sldId id="965" r:id="rId46"/>
    <p:sldId id="961" r:id="rId47"/>
    <p:sldId id="966" r:id="rId48"/>
    <p:sldId id="962" r:id="rId49"/>
    <p:sldId id="946" r:id="rId50"/>
    <p:sldId id="947" r:id="rId51"/>
    <p:sldId id="967" r:id="rId52"/>
    <p:sldId id="968" r:id="rId53"/>
    <p:sldId id="969" r:id="rId54"/>
    <p:sldId id="970" r:id="rId55"/>
    <p:sldId id="971" r:id="rId56"/>
    <p:sldId id="972" r:id="rId57"/>
    <p:sldId id="973" r:id="rId58"/>
    <p:sldId id="974" r:id="rId59"/>
    <p:sldId id="975" r:id="rId60"/>
    <p:sldId id="976" r:id="rId61"/>
    <p:sldId id="980" r:id="rId62"/>
    <p:sldId id="981" r:id="rId63"/>
    <p:sldId id="979" r:id="rId64"/>
    <p:sldId id="953" r:id="rId65"/>
    <p:sldId id="954" r:id="rId66"/>
    <p:sldId id="955" r:id="rId67"/>
    <p:sldId id="956" r:id="rId68"/>
    <p:sldId id="957" r:id="rId69"/>
    <p:sldId id="958" r:id="rId70"/>
    <p:sldId id="951" r:id="rId71"/>
    <p:sldId id="952" r:id="rId72"/>
  </p:sldIdLst>
  <p:sldSz cx="9144000" cy="6858000" type="screen4x3"/>
  <p:notesSz cx="6669088" cy="9872663"/>
  <p:embeddedFontLst>
    <p:embeddedFont>
      <p:font typeface="Calibri" panose="020F0502020204030204" pitchFamily="34" charset="0"/>
      <p:regular r:id="rId75"/>
      <p:bold r:id="rId76"/>
      <p:italic r:id="rId77"/>
      <p:boldItalic r:id="rId78"/>
    </p:embeddedFont>
    <p:embeddedFont>
      <p:font typeface="SunAntwerpen" panose="020B0503050302020204" pitchFamily="34" charset="0"/>
      <p:regular r:id="rId79"/>
      <p:bold r:id="rId80"/>
      <p:italic r:id="rId81"/>
      <p:boldItalic r:id="rId82"/>
    </p:embeddedFont>
    <p:embeddedFont>
      <p:font typeface="Antwerpen" panose="00000500000000000000" pitchFamily="2" charset="0"/>
      <p:regular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erle Hellemans" initials="V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494"/>
    <a:srgbClr val="FFFFFF"/>
    <a:srgbClr val="6699FF"/>
    <a:srgbClr val="B9B9FF"/>
    <a:srgbClr val="FFE8C9"/>
    <a:srgbClr val="919CD3"/>
    <a:srgbClr val="377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1378" autoAdjust="0"/>
  </p:normalViewPr>
  <p:slideViewPr>
    <p:cSldViewPr>
      <p:cViewPr>
        <p:scale>
          <a:sx n="80" d="100"/>
          <a:sy n="80" d="100"/>
        </p:scale>
        <p:origin x="-1522" y="283"/>
      </p:cViewPr>
      <p:guideLst>
        <p:guide orient="horz" pos="2160"/>
        <p:guide pos="2880"/>
      </p:guideLst>
    </p:cSldViewPr>
  </p:slideViewPr>
  <p:outlineViewPr>
    <p:cViewPr>
      <p:scale>
        <a:sx n="33" d="100"/>
        <a:sy n="33" d="100"/>
      </p:scale>
      <p:origin x="0" y="118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89"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customXml" Target="../customXml/item2.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CE367EDB-5E3A-487A-8D5E-6BE7F89D319E}" type="datetimeFigureOut">
              <a:rPr lang="nl-BE" smtClean="0"/>
              <a:t>15/04/2020</a:t>
            </a:fld>
            <a:endParaRPr lang="nl-BE"/>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EE25EEBC-6B4F-4CFD-A9FC-CE960CAE5786}" type="slidenum">
              <a:rPr lang="nl-BE" smtClean="0"/>
              <a:t>‹nr.›</a:t>
            </a:fld>
            <a:endParaRPr lang="nl-BE"/>
          </a:p>
        </p:txBody>
      </p:sp>
    </p:spTree>
    <p:extLst>
      <p:ext uri="{BB962C8B-B14F-4D97-AF65-F5344CB8AC3E}">
        <p14:creationId xmlns:p14="http://schemas.microsoft.com/office/powerpoint/2010/main" val="354695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889937" cy="49534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777606" y="0"/>
            <a:ext cx="2889937" cy="49534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66910" y="4751219"/>
            <a:ext cx="5335269" cy="3887361"/>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377316"/>
            <a:ext cx="2889937" cy="49534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777606" y="9377316"/>
            <a:ext cx="2889937" cy="49534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BE" sz="1200" b="0" i="0" u="none" strike="noStrike" cap="none">
                <a:solidFill>
                  <a:schemeClr val="dk1"/>
                </a:solidFill>
                <a:latin typeface="Calibri"/>
                <a:ea typeface="Calibri"/>
                <a:cs typeface="Calibri"/>
                <a:sym typeface="Calibri"/>
              </a:rPr>
              <a:t>‹nr.›</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1339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66910" y="4751219"/>
            <a:ext cx="5335269" cy="3887361"/>
          </a:xfrm>
          <a:prstGeom prst="rect">
            <a:avLst/>
          </a:prstGeom>
        </p:spPr>
        <p:txBody>
          <a:bodyPr lIns="91425" tIns="91425" rIns="91425" bIns="91425" anchor="t" anchorCtr="0">
            <a:noAutofit/>
          </a:bodyPr>
          <a:lstStyle/>
          <a:p>
            <a:pPr lvl="0">
              <a:spcBef>
                <a:spcPts val="0"/>
              </a:spcBef>
              <a:buNone/>
            </a:pPr>
            <a:endParaRPr/>
          </a:p>
        </p:txBody>
      </p:sp>
      <p:sp>
        <p:nvSpPr>
          <p:cNvPr id="468" name="Shape 468"/>
          <p:cNvSpPr>
            <a:spLocks noGrp="1" noRot="1" noChangeAspect="1"/>
          </p:cNvSpPr>
          <p:nvPr>
            <p:ph type="sldImg" idx="2"/>
          </p:nvPr>
        </p:nvSpPr>
        <p:spPr>
          <a:xfrm>
            <a:off x="1114425" y="1233488"/>
            <a:ext cx="4440238" cy="33321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11</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67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016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13</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44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14</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038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 niet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146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i="0" u="none" strike="noStrike" kern="1200" cap="none" dirty="0" smtClean="0">
                <a:solidFill>
                  <a:schemeClr val="dk1"/>
                </a:solidFill>
                <a:effectLst/>
                <a:latin typeface="Calibri"/>
                <a:ea typeface="Calibri"/>
                <a:cs typeface="Calibri"/>
                <a:sym typeface="Calibri"/>
              </a:rPr>
              <a:t>Heeft u een makkelijke verbinding van uw thuisadres naar uw werk in Antwerpen met het openbaar vervoer?			</a:t>
            </a:r>
          </a:p>
          <a:p>
            <a:r>
              <a:rPr lang="nl-BE" sz="1200" b="0" i="0" u="none" strike="noStrike" kern="1200" cap="none" dirty="0" smtClean="0">
                <a:solidFill>
                  <a:schemeClr val="dk1"/>
                </a:solidFill>
                <a:effectLst/>
                <a:latin typeface="Calibri"/>
                <a:ea typeface="Calibri"/>
                <a:cs typeface="Calibri"/>
                <a:sym typeface="Calibri"/>
              </a:rPr>
              <a:t>Significant</a:t>
            </a:r>
            <a:r>
              <a:rPr lang="nl-BE" sz="1200" b="1" i="0" u="none" strike="noStrike" kern="1200" cap="none" dirty="0" smtClean="0">
                <a:solidFill>
                  <a:schemeClr val="dk1"/>
                </a:solidFill>
                <a:effectLst/>
                <a:latin typeface="Calibri"/>
                <a:ea typeface="Calibri"/>
                <a:cs typeface="Calibri"/>
                <a:sym typeface="Calibri"/>
              </a:rPr>
              <a:t>	</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16</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62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Significant: 81,3 tegenover 66,9% niet thuiswerken</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17</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996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22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2823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Gebaseerd op feitelijk gerapporteerde afstand!</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25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106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Gebaseerd op feitelijk gerapporteerde afstand!</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26</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106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013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30</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95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31</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95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 auto en fiets:</a:t>
            </a:r>
            <a:r>
              <a:rPr lang="nl-BE" baseline="0" dirty="0" smtClean="0"/>
              <a:t> VR positiever dan stad; voor OV stad positiever</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32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435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200" dirty="0" smtClean="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34</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051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Impact bedrijfsgrootte op aanwezigheid van maatregelen is vergelijkbaar voor vervoerregio en stad Antwerpen (grotere bedrijven meer maatregelen), maar in de vervoerregio werken wel meer mensen in kleinere</a:t>
            </a:r>
            <a:r>
              <a:rPr lang="nl-BE" baseline="0" dirty="0" smtClean="0"/>
              <a:t> bedrijven. Over het algemeen minder maatregelen in kleinere bedrijven en daardoor globaal genomen minder maatregelen in de vervoerregio.</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42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2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44</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363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Vraag P+R wel wat minder</a:t>
            </a:r>
            <a:r>
              <a:rPr lang="nl-BE" baseline="0" dirty="0" smtClean="0"/>
              <a:t> relevant voor heel wat respondenten in vervoerregio</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50</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4717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Afstand, geen goede douches, combineren</a:t>
            </a:r>
            <a:r>
              <a:rPr lang="nl-BE" baseline="0" dirty="0" smtClean="0"/>
              <a:t> en auto nodig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2674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cap="none" dirty="0" smtClean="0">
                <a:solidFill>
                  <a:schemeClr val="dk1"/>
                </a:solidFill>
                <a:effectLst/>
                <a:latin typeface="Calibri"/>
                <a:ea typeface="Calibri"/>
                <a:cs typeface="Calibri"/>
                <a:sym typeface="Calibri"/>
              </a:rPr>
              <a:t>Geen fiets,</a:t>
            </a:r>
            <a:r>
              <a:rPr lang="nl-BE" dirty="0" smtClean="0"/>
              <a:t> </a:t>
            </a:r>
            <a:r>
              <a:rPr lang="nl-BE" sz="1200" b="0" i="0" u="none" strike="noStrike" kern="1200" cap="none" dirty="0" smtClean="0">
                <a:solidFill>
                  <a:schemeClr val="dk1"/>
                </a:solidFill>
                <a:effectLst/>
                <a:latin typeface="Calibri"/>
                <a:ea typeface="Calibri"/>
                <a:cs typeface="Calibri"/>
                <a:sym typeface="Calibri"/>
              </a:rPr>
              <a:t>Gezondheid,</a:t>
            </a:r>
            <a:r>
              <a:rPr lang="nl-BE" dirty="0" smtClean="0"/>
              <a:t> </a:t>
            </a:r>
            <a:r>
              <a:rPr lang="nl-BE" sz="1200" b="0" i="0" u="none" strike="noStrike" kern="1200" cap="none" dirty="0" smtClean="0">
                <a:solidFill>
                  <a:schemeClr val="dk1"/>
                </a:solidFill>
                <a:effectLst/>
                <a:latin typeface="Calibri"/>
                <a:ea typeface="Calibri"/>
                <a:cs typeface="Calibri"/>
                <a:sym typeface="Calibri"/>
              </a:rPr>
              <a:t>Algemeen onveilig gevoel op de weg,</a:t>
            </a:r>
            <a:r>
              <a:rPr lang="nl-BE" dirty="0" smtClean="0"/>
              <a:t> </a:t>
            </a:r>
            <a:r>
              <a:rPr lang="nl-BE" sz="1200" b="0" i="0" u="none" strike="noStrike" kern="1200" cap="none" dirty="0" smtClean="0">
                <a:solidFill>
                  <a:schemeClr val="dk1"/>
                </a:solidFill>
                <a:effectLst/>
                <a:latin typeface="Calibri"/>
                <a:ea typeface="Calibri"/>
                <a:cs typeface="Calibri"/>
                <a:sym typeface="Calibri"/>
              </a:rPr>
              <a:t>Geen goede douches en/of kleedruimtes, </a:t>
            </a:r>
            <a:r>
              <a:rPr lang="nl-BE" dirty="0" smtClean="0"/>
              <a:t> </a:t>
            </a:r>
            <a:r>
              <a:rPr lang="nl-BE" sz="1200" b="0" i="0" u="none" strike="noStrike" kern="1200" cap="none" dirty="0" smtClean="0">
                <a:solidFill>
                  <a:schemeClr val="dk1"/>
                </a:solidFill>
                <a:effectLst/>
                <a:latin typeface="Calibri"/>
                <a:ea typeface="Calibri"/>
                <a:cs typeface="Calibri"/>
                <a:sym typeface="Calibri"/>
              </a:rPr>
              <a:t>Combineren woon- werkverplaatsing</a:t>
            </a:r>
            <a:r>
              <a:rPr lang="nl-BE" dirty="0" smtClean="0"/>
              <a:t> en </a:t>
            </a:r>
            <a:r>
              <a:rPr lang="nl-BE" sz="1200" b="0" i="0" u="none" strike="noStrike" kern="1200" cap="none" dirty="0" smtClean="0">
                <a:solidFill>
                  <a:schemeClr val="dk1"/>
                </a:solidFill>
                <a:effectLst/>
                <a:latin typeface="Calibri"/>
                <a:ea typeface="Calibri"/>
                <a:cs typeface="Calibri"/>
                <a:sym typeface="Calibri"/>
              </a:rPr>
              <a:t>Auto nodig voor werk</a:t>
            </a:r>
            <a:r>
              <a:rPr lang="nl-BE" dirty="0" smtClean="0"/>
              <a:t> significant</a:t>
            </a:r>
          </a:p>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54</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247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VRA</a:t>
            </a:r>
            <a:r>
              <a:rPr lang="nl-BE" baseline="0" dirty="0" smtClean="0"/>
              <a:t> </a:t>
            </a:r>
            <a:r>
              <a:rPr lang="nl-BE" baseline="0" dirty="0" err="1" smtClean="0"/>
              <a:t>excl</a:t>
            </a:r>
            <a:r>
              <a:rPr lang="nl-BE" baseline="0" dirty="0" smtClean="0"/>
              <a:t> stad</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914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Na weging: 1123 =&gt;</a:t>
            </a:r>
            <a:r>
              <a:rPr lang="nl-BE" baseline="0" dirty="0" smtClean="0"/>
              <a:t> 1118</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3</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697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cap="none" dirty="0" smtClean="0">
                <a:solidFill>
                  <a:schemeClr val="dk1"/>
                </a:solidFill>
                <a:effectLst/>
                <a:latin typeface="Calibri"/>
                <a:ea typeface="Calibri"/>
                <a:cs typeface="Calibri"/>
                <a:sym typeface="Calibri"/>
              </a:rPr>
              <a:t>Niets</a:t>
            </a:r>
            <a:r>
              <a:rPr lang="nl-BE" dirty="0" smtClean="0"/>
              <a:t> </a:t>
            </a:r>
            <a:r>
              <a:rPr lang="nl-BE" sz="1200" b="0" i="0" u="none" strike="noStrike" kern="1200" cap="none" dirty="0" smtClean="0">
                <a:solidFill>
                  <a:schemeClr val="dk1"/>
                </a:solidFill>
                <a:effectLst/>
                <a:latin typeface="Calibri"/>
                <a:ea typeface="Calibri"/>
                <a:cs typeface="Calibri"/>
                <a:sym typeface="Calibri"/>
              </a:rPr>
              <a:t>Geen vouwfiets</a:t>
            </a:r>
            <a:r>
              <a:rPr lang="nl-BE" dirty="0" smtClean="0"/>
              <a:t> </a:t>
            </a:r>
            <a:r>
              <a:rPr lang="nl-BE" sz="1200" b="0" i="0" u="none" strike="noStrike" kern="1200" cap="none" dirty="0" smtClean="0">
                <a:solidFill>
                  <a:schemeClr val="dk1"/>
                </a:solidFill>
                <a:effectLst/>
                <a:latin typeface="Calibri"/>
                <a:ea typeface="Calibri"/>
                <a:cs typeface="Calibri"/>
                <a:sym typeface="Calibri"/>
              </a:rPr>
              <a:t>Geen goede verbinding</a:t>
            </a:r>
            <a:r>
              <a:rPr lang="nl-BE" dirty="0" smtClean="0"/>
              <a:t> </a:t>
            </a:r>
            <a:r>
              <a:rPr lang="nl-BE" sz="1200" b="0" i="0" u="none" strike="noStrike" kern="1200" cap="none" dirty="0" smtClean="0">
                <a:solidFill>
                  <a:schemeClr val="dk1"/>
                </a:solidFill>
                <a:effectLst/>
                <a:latin typeface="Calibri"/>
                <a:ea typeface="Calibri"/>
                <a:cs typeface="Calibri"/>
                <a:sym typeface="Calibri"/>
              </a:rPr>
              <a:t>Geen halte of treinstation nabij woonplaats</a:t>
            </a:r>
            <a:r>
              <a:rPr lang="nl-BE" dirty="0" smtClean="0"/>
              <a:t> </a:t>
            </a:r>
            <a:r>
              <a:rPr lang="nl-BE" sz="1200" b="0" i="0" u="none" strike="noStrike" kern="1200" cap="none" dirty="0" smtClean="0">
                <a:solidFill>
                  <a:schemeClr val="dk1"/>
                </a:solidFill>
                <a:effectLst/>
                <a:latin typeface="Calibri"/>
                <a:ea typeface="Calibri"/>
                <a:cs typeface="Calibri"/>
                <a:sym typeface="Calibri"/>
              </a:rPr>
              <a:t>Geen halte of treinstation nabij werk</a:t>
            </a:r>
            <a:r>
              <a:rPr lang="nl-BE" dirty="0" smtClean="0"/>
              <a:t> </a:t>
            </a:r>
            <a:r>
              <a:rPr lang="nl-BE" sz="1200" b="0" i="0" u="none" strike="noStrike" kern="1200" cap="none" dirty="0" smtClean="0">
                <a:solidFill>
                  <a:schemeClr val="dk1"/>
                </a:solidFill>
                <a:effectLst/>
                <a:latin typeface="Calibri"/>
                <a:ea typeface="Calibri"/>
                <a:cs typeface="Calibri"/>
                <a:sym typeface="Calibri"/>
              </a:rPr>
              <a:t>Te vaak overstappen</a:t>
            </a:r>
            <a:r>
              <a:rPr lang="nl-BE" dirty="0" smtClean="0"/>
              <a:t> </a:t>
            </a:r>
            <a:r>
              <a:rPr lang="nl-BE" sz="1200" b="0" i="0" u="none" strike="noStrike" kern="1200" cap="none" dirty="0" smtClean="0">
                <a:solidFill>
                  <a:schemeClr val="dk1"/>
                </a:solidFill>
                <a:effectLst/>
                <a:latin typeface="Calibri"/>
                <a:ea typeface="Calibri"/>
                <a:cs typeface="Calibri"/>
                <a:sym typeface="Calibri"/>
              </a:rPr>
              <a:t>Te veel vertragingen</a:t>
            </a:r>
            <a:r>
              <a:rPr lang="nl-BE" dirty="0" smtClean="0"/>
              <a:t> </a:t>
            </a:r>
            <a:r>
              <a:rPr lang="nl-BE" sz="1200" b="0" i="0" u="none" strike="noStrike" kern="1200" cap="none" dirty="0" smtClean="0">
                <a:solidFill>
                  <a:schemeClr val="dk1"/>
                </a:solidFill>
                <a:effectLst/>
                <a:latin typeface="Calibri"/>
                <a:ea typeface="Calibri"/>
                <a:cs typeface="Calibri"/>
                <a:sym typeface="Calibri"/>
              </a:rPr>
              <a:t>Combineren woon-werk- verplaatsing</a:t>
            </a:r>
            <a:r>
              <a:rPr lang="nl-BE" dirty="0" smtClean="0"/>
              <a:t> </a:t>
            </a:r>
            <a:r>
              <a:rPr lang="nl-BE" sz="1200" b="0" i="0" u="none" strike="noStrike" kern="1200" cap="none" dirty="0" smtClean="0">
                <a:solidFill>
                  <a:schemeClr val="dk1"/>
                </a:solidFill>
                <a:effectLst/>
                <a:latin typeface="Calibri"/>
                <a:ea typeface="Calibri"/>
                <a:cs typeface="Calibri"/>
                <a:sym typeface="Calibri"/>
              </a:rPr>
              <a:t>Eigen wagen nodig tijdens werkuren</a:t>
            </a:r>
            <a:r>
              <a:rPr lang="nl-BE" dirty="0" smtClean="0"/>
              <a:t> </a:t>
            </a:r>
            <a:r>
              <a:rPr lang="nl-BE" sz="1200" b="0" i="0" u="none" strike="noStrike" kern="1200" cap="none" dirty="0" smtClean="0">
                <a:solidFill>
                  <a:schemeClr val="dk1"/>
                </a:solidFill>
                <a:effectLst/>
                <a:latin typeface="Calibri"/>
                <a:ea typeface="Calibri"/>
                <a:cs typeface="Calibri"/>
                <a:sym typeface="Calibri"/>
              </a:rPr>
              <a:t>Sneller te voet</a:t>
            </a:r>
            <a:r>
              <a:rPr lang="nl-BE" dirty="0" smtClean="0"/>
              <a:t> </a:t>
            </a:r>
          </a:p>
          <a:p>
            <a:r>
              <a:rPr lang="nl-BE" dirty="0" smtClean="0"/>
              <a:t>=&gt;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57</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356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58</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599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cap="none" dirty="0" smtClean="0">
                <a:solidFill>
                  <a:schemeClr val="dk1"/>
                </a:solidFill>
                <a:effectLst/>
                <a:latin typeface="Calibri"/>
                <a:ea typeface="Calibri"/>
                <a:cs typeface="Calibri"/>
                <a:sym typeface="Calibri"/>
              </a:rPr>
              <a:t>Niet van plan</a:t>
            </a:r>
            <a:r>
              <a:rPr lang="nl-BE" dirty="0" smtClean="0"/>
              <a:t> </a:t>
            </a:r>
          </a:p>
          <a:p>
            <a:r>
              <a:rPr lang="nl-BE" sz="1200" b="0" i="0" u="none" strike="noStrike" kern="1200" cap="none" dirty="0" smtClean="0">
                <a:solidFill>
                  <a:schemeClr val="dk1"/>
                </a:solidFill>
                <a:effectLst/>
                <a:latin typeface="Calibri"/>
                <a:ea typeface="Calibri"/>
                <a:cs typeface="Calibri"/>
                <a:sym typeface="Calibri"/>
              </a:rPr>
              <a:t>Fietspaden scheiden van de openbare weg</a:t>
            </a:r>
            <a:r>
              <a:rPr lang="nl-BE" dirty="0" smtClean="0"/>
              <a:t> </a:t>
            </a:r>
          </a:p>
          <a:p>
            <a:r>
              <a:rPr lang="nl-BE" sz="1200" b="0" i="0" u="none" strike="noStrike" kern="1200" cap="none" dirty="0" smtClean="0">
                <a:solidFill>
                  <a:schemeClr val="dk1"/>
                </a:solidFill>
                <a:effectLst/>
                <a:latin typeface="Calibri"/>
                <a:ea typeface="Calibri"/>
                <a:cs typeface="Calibri"/>
                <a:sym typeface="Calibri"/>
              </a:rPr>
              <a:t>Meer openbaar vervoer op spitsuren en 's nachts</a:t>
            </a:r>
            <a:r>
              <a:rPr lang="nl-BE" dirty="0" smtClean="0"/>
              <a:t> </a:t>
            </a:r>
          </a:p>
          <a:p>
            <a:r>
              <a:rPr lang="nl-BE" sz="1200" b="0" i="0" u="none" strike="noStrike" kern="1200" cap="none" dirty="0" smtClean="0">
                <a:solidFill>
                  <a:schemeClr val="dk1"/>
                </a:solidFill>
                <a:effectLst/>
                <a:latin typeface="Calibri"/>
                <a:ea typeface="Calibri"/>
                <a:cs typeface="Calibri"/>
                <a:sym typeface="Calibri"/>
              </a:rPr>
              <a:t>Stipter openbaar vervoer</a:t>
            </a:r>
            <a:r>
              <a:rPr lang="nl-BE" dirty="0" smtClean="0"/>
              <a:t> </a:t>
            </a:r>
          </a:p>
          <a:p>
            <a:r>
              <a:rPr lang="nl-BE" sz="1200" b="0" i="0" u="none" strike="noStrike" kern="1200" cap="none" dirty="0" smtClean="0">
                <a:solidFill>
                  <a:schemeClr val="dk1"/>
                </a:solidFill>
                <a:effectLst/>
                <a:latin typeface="Calibri"/>
                <a:ea typeface="Calibri"/>
                <a:cs typeface="Calibri"/>
                <a:sym typeface="Calibri"/>
              </a:rPr>
              <a:t>Openbaar vervoer comfortabeler maken</a:t>
            </a:r>
          </a:p>
          <a:p>
            <a:r>
              <a:rPr lang="nl-BE" dirty="0" smtClean="0"/>
              <a:t>=&gt;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60</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102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cap="none" dirty="0" smtClean="0">
                <a:solidFill>
                  <a:schemeClr val="dk1"/>
                </a:solidFill>
                <a:effectLst/>
                <a:latin typeface="Calibri"/>
                <a:ea typeface="Calibri"/>
                <a:cs typeface="Calibri"/>
                <a:sym typeface="Calibri"/>
              </a:rPr>
              <a:t>Veiligheidsgevoel verbeteren OV</a:t>
            </a:r>
            <a:r>
              <a:rPr lang="nl-BE" dirty="0" smtClean="0"/>
              <a:t> </a:t>
            </a:r>
          </a:p>
          <a:p>
            <a:r>
              <a:rPr lang="nl-BE" sz="1200" b="0" i="0" u="none" strike="noStrike" kern="1200" cap="none" dirty="0" smtClean="0">
                <a:solidFill>
                  <a:schemeClr val="dk1"/>
                </a:solidFill>
                <a:effectLst/>
                <a:latin typeface="Calibri"/>
                <a:ea typeface="Calibri"/>
                <a:cs typeface="Calibri"/>
                <a:sym typeface="Calibri"/>
              </a:rPr>
              <a:t>Meer real-time informatie haltes OV</a:t>
            </a:r>
            <a:r>
              <a:rPr lang="nl-BE" dirty="0" smtClean="0"/>
              <a:t> </a:t>
            </a:r>
          </a:p>
          <a:p>
            <a:r>
              <a:rPr lang="nl-BE" dirty="0" smtClean="0"/>
              <a:t>=&gt;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61</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208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Voorbehouden rijstrook carpoolers</a:t>
            </a:r>
          </a:p>
          <a:p>
            <a:r>
              <a:rPr lang="nl-BE" dirty="0" smtClean="0"/>
              <a:t>Alle parkings betalend maken</a:t>
            </a: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=&gt; significant</a:t>
            </a:r>
          </a:p>
          <a:p>
            <a:endParaRPr lang="nl-BE" dirty="0" smtClean="0"/>
          </a:p>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62</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298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Moto, tram,</a:t>
            </a:r>
            <a:r>
              <a:rPr lang="nl-BE" baseline="0" dirty="0" smtClean="0"/>
              <a:t> lijnbus en trein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63</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665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Significant verschil in</a:t>
            </a:r>
            <a:r>
              <a:rPr lang="nl-BE" baseline="0" dirty="0" smtClean="0"/>
              <a:t> ‘kan niet’ en ‘wil niet’ (VR meer niet kunnen, stad meer niet willen), maar de ‘ja’ en ‘</a:t>
            </a:r>
            <a:r>
              <a:rPr lang="nl-BE" baseline="0" dirty="0" err="1" smtClean="0"/>
              <a:t>mss</a:t>
            </a:r>
            <a:r>
              <a:rPr lang="nl-BE" baseline="0" dirty="0" smtClean="0"/>
              <a:t>’ is vergelijkbaar</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796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Voorbehouden parkeerplaats</a:t>
            </a:r>
          </a:p>
          <a:p>
            <a:r>
              <a:rPr lang="nl-BE" dirty="0" smtClean="0"/>
              <a:t>Voorbehouden rijstrook</a:t>
            </a:r>
          </a:p>
          <a:p>
            <a:r>
              <a:rPr lang="nl-BE" dirty="0" smtClean="0"/>
              <a:t>=&gt;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66</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1963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Google </a:t>
            </a:r>
            <a:r>
              <a:rPr lang="nl-BE" dirty="0" err="1" smtClean="0"/>
              <a:t>maps</a:t>
            </a:r>
            <a:endParaRPr lang="nl-BE" dirty="0" smtClean="0"/>
          </a:p>
          <a:p>
            <a:r>
              <a:rPr lang="nl-BE" dirty="0" smtClean="0"/>
              <a:t>Apps</a:t>
            </a:r>
            <a:r>
              <a:rPr lang="nl-BE" baseline="0" dirty="0" smtClean="0"/>
              <a:t> voor deelsystemen</a:t>
            </a:r>
          </a:p>
          <a:p>
            <a:r>
              <a:rPr lang="nl-BE" baseline="0" dirty="0" smtClean="0"/>
              <a:t>Apps voor OV</a:t>
            </a:r>
          </a:p>
          <a:p>
            <a:r>
              <a:rPr lang="nl-BE" baseline="0" dirty="0" smtClean="0"/>
              <a:t>Parkeren</a:t>
            </a:r>
          </a:p>
          <a:p>
            <a:r>
              <a:rPr lang="nl-BE" baseline="0" dirty="0" smtClean="0"/>
              <a:t>Fietsgebruik</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68</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963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Ik zou een (smartphone) app gebruiken als die mij overzicht biedt van alle beschikbare reismogelijkheden (significant).</a:t>
            </a:r>
          </a:p>
          <a:p>
            <a:r>
              <a:rPr lang="nl-BE" dirty="0" smtClean="0"/>
              <a:t>Ik zou bereid zijn om te betalen voor nauwkeurige en betrouwbare reisinformatie.</a:t>
            </a:r>
          </a:p>
          <a:p>
            <a:r>
              <a:rPr lang="nl-BE" dirty="0" smtClean="0"/>
              <a:t>Ik betaal graag iets meer voor persoonlijk reisadvies.</a:t>
            </a:r>
          </a:p>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69</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570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4</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0130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mtClean="0"/>
              <a:t>Significant</a:t>
            </a:r>
            <a:endParaRPr lang="nl-BE"/>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71</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58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Eigen wagen, bedrijfswagen,</a:t>
            </a:r>
            <a:r>
              <a:rPr lang="nl-BE" baseline="0" dirty="0" smtClean="0"/>
              <a:t> deelwagen en step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5</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378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Geen enkel significant verschil</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6</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842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Velo, </a:t>
            </a:r>
            <a:r>
              <a:rPr lang="nl-BE" dirty="0" err="1" smtClean="0"/>
              <a:t>Poppy</a:t>
            </a:r>
            <a:r>
              <a:rPr lang="nl-BE" dirty="0" smtClean="0"/>
              <a:t> en Bird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7</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766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Alle drie significant</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8</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060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Significant verschil (p=,003)</a:t>
            </a:r>
            <a:endParaRPr lang="nl-BE"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BE" sz="1200" b="0" i="0" u="none" strike="noStrike" cap="none" smtClean="0">
                <a:solidFill>
                  <a:schemeClr val="dk1"/>
                </a:solidFill>
                <a:latin typeface="Calibri"/>
                <a:ea typeface="Calibri"/>
                <a:cs typeface="Calibri"/>
                <a:sym typeface="Calibri"/>
              </a:rPr>
              <a:t>10</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223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elslide - Zonder Beeld - Blauw">
    <p:spTree>
      <p:nvGrpSpPr>
        <p:cNvPr id="1" name="Shape 10"/>
        <p:cNvGrpSpPr/>
        <p:nvPr/>
      </p:nvGrpSpPr>
      <p:grpSpPr>
        <a:xfrm>
          <a:off x="0" y="0"/>
          <a:ext cx="0" cy="0"/>
          <a:chOff x="0" y="0"/>
          <a:chExt cx="0" cy="0"/>
        </a:xfrm>
      </p:grpSpPr>
      <p:sp>
        <p:nvSpPr>
          <p:cNvPr id="11" name="Shape 11"/>
          <p:cNvSpPr/>
          <p:nvPr/>
        </p:nvSpPr>
        <p:spPr>
          <a:xfrm>
            <a:off x="0" y="0"/>
            <a:ext cx="9141026" cy="6858000"/>
          </a:xfrm>
          <a:prstGeom prst="rect">
            <a:avLst/>
          </a:prstGeom>
          <a:solidFill>
            <a:srgbClr val="0064B4"/>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ctrTitle"/>
          </p:nvPr>
        </p:nvSpPr>
        <p:spPr>
          <a:xfrm>
            <a:off x="1490725" y="1138811"/>
            <a:ext cx="6507144" cy="2252611"/>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09515" y="3618864"/>
            <a:ext cx="6488355" cy="132159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4" name="Shape 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97446" y="5711867"/>
            <a:ext cx="1146131" cy="114613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ekst - Blauwe titelbalk">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1139870" y="2036796"/>
            <a:ext cx="6862333" cy="444213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2"/>
          </p:nvPr>
        </p:nvSpPr>
        <p:spPr>
          <a:xfrm>
            <a:off x="1131678" y="1502253"/>
            <a:ext cx="6870526" cy="41422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1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p:nvPr/>
        </p:nvSpPr>
        <p:spPr>
          <a:xfrm>
            <a:off x="0" y="0"/>
            <a:ext cx="9143998" cy="1143001"/>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1133607" y="287614"/>
            <a:ext cx="6870526" cy="858516"/>
          </a:xfrm>
          <a:prstGeom prst="rect">
            <a:avLst/>
          </a:prstGeom>
          <a:noFill/>
          <a:ln>
            <a:noFill/>
          </a:ln>
        </p:spPr>
        <p:txBody>
          <a:bodyPr lIns="91425" tIns="91425" rIns="91425" bIns="91425" anchor="t" anchorCtr="0"/>
          <a:lstStyle>
            <a:lvl1pPr marL="0" marR="0" lvl="0" indent="0" algn="l" rtl="0">
              <a:lnSpc>
                <a:spcPct val="163636"/>
              </a:lnSpc>
              <a:spcBef>
                <a:spcPts val="0"/>
              </a:spcBef>
              <a:buClr>
                <a:schemeClr val="lt1"/>
              </a:buClr>
              <a:buFont typeface="Arial"/>
              <a:buNone/>
              <a:defRPr sz="275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elslide - Zonder Beeld - Groen">
    <p:spTree>
      <p:nvGrpSpPr>
        <p:cNvPr id="1" name="Shape 40"/>
        <p:cNvGrpSpPr/>
        <p:nvPr/>
      </p:nvGrpSpPr>
      <p:grpSpPr>
        <a:xfrm>
          <a:off x="0" y="0"/>
          <a:ext cx="0" cy="0"/>
          <a:chOff x="0" y="0"/>
          <a:chExt cx="0" cy="0"/>
        </a:xfrm>
      </p:grpSpPr>
      <p:sp>
        <p:nvSpPr>
          <p:cNvPr id="41" name="Shape 41"/>
          <p:cNvSpPr/>
          <p:nvPr/>
        </p:nvSpPr>
        <p:spPr>
          <a:xfrm>
            <a:off x="0" y="0"/>
            <a:ext cx="9141026" cy="68580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 name="Shape 42"/>
          <p:cNvSpPr txBox="1">
            <a:spLocks noGrp="1"/>
          </p:cNvSpPr>
          <p:nvPr>
            <p:ph type="ctrTitle"/>
          </p:nvPr>
        </p:nvSpPr>
        <p:spPr>
          <a:xfrm>
            <a:off x="1490725" y="1138811"/>
            <a:ext cx="6507144" cy="2252611"/>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subTitle" idx="1"/>
          </p:nvPr>
        </p:nvSpPr>
        <p:spPr>
          <a:xfrm>
            <a:off x="1509515" y="3618864"/>
            <a:ext cx="6488355" cy="132159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44" name="Shape 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97446" y="5711867"/>
            <a:ext cx="1146131" cy="11461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elslide - Zonder Beeld - Oranje">
    <p:spTree>
      <p:nvGrpSpPr>
        <p:cNvPr id="1" name="Shape 45"/>
        <p:cNvGrpSpPr/>
        <p:nvPr/>
      </p:nvGrpSpPr>
      <p:grpSpPr>
        <a:xfrm>
          <a:off x="0" y="0"/>
          <a:ext cx="0" cy="0"/>
          <a:chOff x="0" y="0"/>
          <a:chExt cx="0" cy="0"/>
        </a:xfrm>
      </p:grpSpPr>
      <p:sp>
        <p:nvSpPr>
          <p:cNvPr id="46" name="Shape 46"/>
          <p:cNvSpPr/>
          <p:nvPr/>
        </p:nvSpPr>
        <p:spPr>
          <a:xfrm>
            <a:off x="0" y="0"/>
            <a:ext cx="9141026" cy="68580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7" name="Shape 47"/>
          <p:cNvSpPr txBox="1">
            <a:spLocks noGrp="1"/>
          </p:cNvSpPr>
          <p:nvPr>
            <p:ph type="ctrTitle"/>
          </p:nvPr>
        </p:nvSpPr>
        <p:spPr>
          <a:xfrm>
            <a:off x="1490725" y="1138811"/>
            <a:ext cx="6507144" cy="2252611"/>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subTitle" idx="1"/>
          </p:nvPr>
        </p:nvSpPr>
        <p:spPr>
          <a:xfrm>
            <a:off x="1509515" y="3618864"/>
            <a:ext cx="6488355" cy="132159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49" name="Shape 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97446" y="5711867"/>
            <a:ext cx="1146131" cy="11461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met bovenschrift - Oranje titelbalk">
    <p:spTree>
      <p:nvGrpSpPr>
        <p:cNvPr id="1" name="Shape 50"/>
        <p:cNvGrpSpPr/>
        <p:nvPr/>
      </p:nvGrpSpPr>
      <p:grpSpPr>
        <a:xfrm>
          <a:off x="0" y="0"/>
          <a:ext cx="0" cy="0"/>
          <a:chOff x="0" y="0"/>
          <a:chExt cx="0" cy="0"/>
        </a:xfrm>
      </p:grpSpPr>
      <p:sp>
        <p:nvSpPr>
          <p:cNvPr id="51" name="Shape 51"/>
          <p:cNvSpPr/>
          <p:nvPr/>
        </p:nvSpPr>
        <p:spPr>
          <a:xfrm>
            <a:off x="-2972" y="0"/>
            <a:ext cx="9146970" cy="1143001"/>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52" name="Shape 52"/>
          <p:cNvSpPr txBox="1">
            <a:spLocks noGrp="1"/>
          </p:cNvSpPr>
          <p:nvPr>
            <p:ph type="ctrTitle"/>
          </p:nvPr>
        </p:nvSpPr>
        <p:spPr>
          <a:xfrm>
            <a:off x="1133607" y="137718"/>
            <a:ext cx="6870526" cy="605809"/>
          </a:xfrm>
          <a:prstGeom prst="rect">
            <a:avLst/>
          </a:prstGeom>
          <a:noFill/>
          <a:ln>
            <a:noFill/>
          </a:ln>
        </p:spPr>
        <p:txBody>
          <a:bodyPr lIns="91425" tIns="91425" rIns="91425" bIns="91425" anchor="t" anchorCtr="0"/>
          <a:lstStyle>
            <a:lvl1pPr marL="0" marR="0" lvl="0" indent="0" algn="l" rtl="0">
              <a:lnSpc>
                <a:spcPct val="163636"/>
              </a:lnSpc>
              <a:spcBef>
                <a:spcPts val="0"/>
              </a:spcBef>
              <a:buClr>
                <a:schemeClr val="lt1"/>
              </a:buClr>
              <a:buFont typeface="Arial"/>
              <a:buNone/>
              <a:defRPr sz="275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subTitle" idx="1"/>
          </p:nvPr>
        </p:nvSpPr>
        <p:spPr>
          <a:xfrm>
            <a:off x="1139870" y="743527"/>
            <a:ext cx="6864262" cy="39947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2000" b="0" i="0" u="none" strike="noStrike" cap="none">
                <a:solidFill>
                  <a:schemeClr val="lt1"/>
                </a:solidFill>
                <a:latin typeface="Arial"/>
                <a:ea typeface="Arial"/>
                <a:cs typeface="Arial"/>
                <a:sym typeface="Arial"/>
              </a:defRPr>
            </a:lvl1pPr>
            <a:lvl2pPr marL="700087" marR="0" lvl="1" indent="-235267" algn="l" rtl="0">
              <a:lnSpc>
                <a:spcPct val="90000"/>
              </a:lnSpc>
              <a:spcBef>
                <a:spcPts val="500"/>
              </a:spcBef>
              <a:buClr>
                <a:schemeClr val="dk1"/>
              </a:buClr>
              <a:buSzPct val="101176"/>
              <a:buFont typeface="Arial"/>
              <a:buChar char="•"/>
              <a:defRPr sz="1720" b="1" i="0" u="none" strike="noStrike" cap="none">
                <a:solidFill>
                  <a:schemeClr val="dk1"/>
                </a:solidFill>
                <a:latin typeface="Arial"/>
                <a:ea typeface="Arial"/>
                <a:cs typeface="Arial"/>
                <a:sym typeface="Arial"/>
              </a:defRPr>
            </a:lvl2pPr>
            <a:lvl3pPr marL="1071563" marR="0" lvl="2" indent="-251143" algn="l" rtl="0">
              <a:lnSpc>
                <a:spcPct val="90000"/>
              </a:lnSpc>
              <a:spcBef>
                <a:spcPts val="500"/>
              </a:spcBef>
              <a:buClr>
                <a:schemeClr val="dk1"/>
              </a:buClr>
              <a:buSzPct val="101176"/>
              <a:buFont typeface="Calibri"/>
              <a:buAutoNum type="arabicPeriod"/>
              <a:defRPr sz="1720" b="0" i="1" u="none" strike="noStrike" cap="none">
                <a:solidFill>
                  <a:schemeClr val="dk1"/>
                </a:solidFill>
                <a:latin typeface="Arial"/>
                <a:ea typeface="Arial"/>
                <a:cs typeface="Arial"/>
                <a:sym typeface="Arial"/>
              </a:defRPr>
            </a:lvl3pPr>
            <a:lvl4pPr marL="1466850" marR="0" lvl="3" indent="-298450" algn="l" rtl="0">
              <a:lnSpc>
                <a:spcPct val="90000"/>
              </a:lnSpc>
              <a:spcBef>
                <a:spcPts val="50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0" y="1143000"/>
            <a:ext cx="9143998" cy="57149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slide - Met beeld - Lange titel - Blauw">
    <p:spTree>
      <p:nvGrpSpPr>
        <p:cNvPr id="1" name=""/>
        <p:cNvGrpSpPr/>
        <p:nvPr/>
      </p:nvGrpSpPr>
      <p:grpSpPr>
        <a:xfrm>
          <a:off x="0" y="0"/>
          <a:ext cx="0" cy="0"/>
          <a:chOff x="0" y="0"/>
          <a:chExt cx="0" cy="0"/>
        </a:xfrm>
      </p:grpSpPr>
      <p:sp>
        <p:nvSpPr>
          <p:cNvPr id="8" name="Rechthoek 7"/>
          <p:cNvSpPr/>
          <p:nvPr userDrawn="1"/>
        </p:nvSpPr>
        <p:spPr>
          <a:xfrm>
            <a:off x="1146133" y="3432133"/>
            <a:ext cx="7994895" cy="2273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nl-NL"/>
          </a:p>
        </p:txBody>
      </p:sp>
      <p:sp>
        <p:nvSpPr>
          <p:cNvPr id="16" name="Tijdelijke aanduiding voor tekst 16"/>
          <p:cNvSpPr>
            <a:spLocks noGrp="1"/>
          </p:cNvSpPr>
          <p:nvPr>
            <p:ph type="body" sz="quarter" idx="10" hasCustomPrompt="1"/>
          </p:nvPr>
        </p:nvSpPr>
        <p:spPr>
          <a:xfrm>
            <a:off x="1490524" y="3751836"/>
            <a:ext cx="6507347" cy="1220674"/>
          </a:xfrm>
          <a:prstGeom prst="rect">
            <a:avLst/>
          </a:prstGeom>
        </p:spPr>
        <p:txBody>
          <a:bodyPr lIns="0" tIns="0" rIns="0" bIns="0" anchor="b"/>
          <a:lstStyle>
            <a:lvl1pPr marL="0" indent="0">
              <a:buNone/>
              <a:defRPr sz="4200">
                <a:solidFill>
                  <a:schemeClr val="bg1"/>
                </a:solidFill>
                <a:latin typeface="Antwerpen" charset="0"/>
                <a:ea typeface="Antwerpen" charset="0"/>
                <a:cs typeface="Antwerpen" charset="0"/>
              </a:defRPr>
            </a:lvl1pPr>
          </a:lstStyle>
          <a:p>
            <a:r>
              <a:rPr lang="nl-BE" dirty="0" smtClean="0"/>
              <a:t>Hoofdtitel in ‘Antwerpen Regular’</a:t>
            </a:r>
            <a:endParaRPr lang="en-US" dirty="0"/>
          </a:p>
        </p:txBody>
      </p:sp>
      <p:pic>
        <p:nvPicPr>
          <p:cNvPr id="15" name="Afbeelding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 y="0"/>
            <a:ext cx="1146132" cy="1146132"/>
          </a:xfrm>
          <a:prstGeom prst="rect">
            <a:avLst/>
          </a:prstGeom>
        </p:spPr>
      </p:pic>
      <p:sp>
        <p:nvSpPr>
          <p:cNvPr id="17" name="Subtitle 2"/>
          <p:cNvSpPr>
            <a:spLocks noGrp="1"/>
          </p:cNvSpPr>
          <p:nvPr>
            <p:ph type="subTitle" idx="1" hasCustomPrompt="1"/>
          </p:nvPr>
        </p:nvSpPr>
        <p:spPr>
          <a:xfrm>
            <a:off x="1515981" y="5140815"/>
            <a:ext cx="6488356" cy="564790"/>
          </a:xfrm>
          <a:prstGeom prst="rect">
            <a:avLst/>
          </a:prstGeom>
        </p:spPr>
        <p:txBody>
          <a:bodyPr lIns="0" tIns="0" rIns="0" bIns="0"/>
          <a:lstStyle>
            <a:lvl1pPr marL="0" indent="0" algn="l">
              <a:buNone/>
              <a:defRPr sz="2000" baseline="0">
                <a:solidFill>
                  <a:schemeClr val="bg1"/>
                </a:solidFill>
                <a:latin typeface="SunAntwerpen" charset="0"/>
                <a:ea typeface="SunAntwerpen" charset="0"/>
                <a:cs typeface="SunAntwerpen" charset="0"/>
              </a:defRPr>
            </a:lvl1pPr>
            <a:lvl2pPr marL="457171" indent="0" algn="ctr">
              <a:buNone/>
              <a:defRPr sz="2000"/>
            </a:lvl2pPr>
            <a:lvl3pPr marL="914342" indent="0" algn="ctr">
              <a:buNone/>
              <a:defRPr sz="1800"/>
            </a:lvl3pPr>
            <a:lvl4pPr marL="1371513" indent="0" algn="ctr">
              <a:buNone/>
              <a:defRPr sz="1600"/>
            </a:lvl4pPr>
            <a:lvl5pPr marL="1828683" indent="0" algn="ctr">
              <a:buNone/>
              <a:defRPr sz="1600"/>
            </a:lvl5pPr>
            <a:lvl6pPr marL="2285853" indent="0" algn="ctr">
              <a:buNone/>
              <a:defRPr sz="1600"/>
            </a:lvl6pPr>
            <a:lvl7pPr marL="2743024" indent="0" algn="ctr">
              <a:buNone/>
              <a:defRPr sz="1600"/>
            </a:lvl7pPr>
            <a:lvl8pPr marL="3200195" indent="0" algn="ctr">
              <a:buNone/>
              <a:defRPr sz="1600"/>
            </a:lvl8pPr>
            <a:lvl9pPr marL="3657366" indent="0" algn="ctr">
              <a:buNone/>
              <a:defRPr sz="1600"/>
            </a:lvl9pPr>
          </a:lstStyle>
          <a:p>
            <a:r>
              <a:rPr lang="nl-BE" dirty="0" smtClean="0"/>
              <a:t>Secundaire tekst bij de hoofdtitel in ‘SunAntwerpen Regular’</a:t>
            </a:r>
            <a:endParaRPr lang="en-US" dirty="0"/>
          </a:p>
        </p:txBody>
      </p:sp>
      <p:sp>
        <p:nvSpPr>
          <p:cNvPr id="20" name="Tijdelijke aanduiding voor afbeelding 19"/>
          <p:cNvSpPr>
            <a:spLocks noGrp="1"/>
          </p:cNvSpPr>
          <p:nvPr>
            <p:ph type="pic" sz="quarter" idx="11"/>
          </p:nvPr>
        </p:nvSpPr>
        <p:spPr>
          <a:xfrm>
            <a:off x="1" y="0"/>
            <a:ext cx="9143999" cy="6858000"/>
          </a:xfrm>
          <a:custGeom>
            <a:avLst/>
            <a:gdLst>
              <a:gd name="connsiteX0" fmla="*/ 1145930 w 9143999"/>
              <a:gd name="connsiteY0" fmla="*/ 0 h 6858000"/>
              <a:gd name="connsiteX1" fmla="*/ 9143999 w 9143999"/>
              <a:gd name="connsiteY1" fmla="*/ 0 h 6858000"/>
              <a:gd name="connsiteX2" fmla="*/ 9143999 w 9143999"/>
              <a:gd name="connsiteY2" fmla="*/ 3428999 h 6858000"/>
              <a:gd name="connsiteX3" fmla="*/ 1143160 w 9143999"/>
              <a:gd name="connsiteY3" fmla="*/ 3428999 h 6858000"/>
              <a:gd name="connsiteX4" fmla="*/ 1143160 w 9143999"/>
              <a:gd name="connsiteY4" fmla="*/ 5705604 h 6858000"/>
              <a:gd name="connsiteX5" fmla="*/ 9143999 w 9143999"/>
              <a:gd name="connsiteY5" fmla="*/ 5705604 h 6858000"/>
              <a:gd name="connsiteX6" fmla="*/ 9143999 w 9143999"/>
              <a:gd name="connsiteY6" fmla="*/ 6858000 h 6858000"/>
              <a:gd name="connsiteX7" fmla="*/ 0 w 9143999"/>
              <a:gd name="connsiteY7" fmla="*/ 6858000 h 6858000"/>
              <a:gd name="connsiteX8" fmla="*/ 0 w 9143999"/>
              <a:gd name="connsiteY8" fmla="*/ 1146132 h 6858000"/>
              <a:gd name="connsiteX9" fmla="*/ 1145930 w 9143999"/>
              <a:gd name="connsiteY9" fmla="*/ 11461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3999" h="6858000">
                <a:moveTo>
                  <a:pt x="1145930" y="0"/>
                </a:moveTo>
                <a:lnTo>
                  <a:pt x="9143999" y="0"/>
                </a:lnTo>
                <a:lnTo>
                  <a:pt x="9143999" y="3428999"/>
                </a:lnTo>
                <a:lnTo>
                  <a:pt x="1143160" y="3428999"/>
                </a:lnTo>
                <a:lnTo>
                  <a:pt x="1143160" y="5705604"/>
                </a:lnTo>
                <a:lnTo>
                  <a:pt x="9143999" y="5705604"/>
                </a:lnTo>
                <a:lnTo>
                  <a:pt x="9143999" y="6858000"/>
                </a:lnTo>
                <a:lnTo>
                  <a:pt x="0" y="6858000"/>
                </a:lnTo>
                <a:lnTo>
                  <a:pt x="0" y="1146132"/>
                </a:lnTo>
                <a:lnTo>
                  <a:pt x="1145930" y="1146132"/>
                </a:lnTo>
                <a:close/>
              </a:path>
            </a:pathLst>
          </a:custGeom>
          <a:ln>
            <a:noFill/>
          </a:ln>
        </p:spPr>
        <p:txBody>
          <a:bodyPr wrap="square" lIns="91423" tIns="45712" rIns="91423" bIns="45712">
            <a:noAutofit/>
          </a:bodyPr>
          <a:lstStyle/>
          <a:p>
            <a:endParaRPr lang="nl-NL"/>
          </a:p>
        </p:txBody>
      </p:sp>
    </p:spTree>
    <p:extLst>
      <p:ext uri="{BB962C8B-B14F-4D97-AF65-F5344CB8AC3E}">
        <p14:creationId xmlns:p14="http://schemas.microsoft.com/office/powerpoint/2010/main" val="24609583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BE"/>
          </a:p>
        </p:txBody>
      </p:sp>
    </p:spTree>
    <p:extLst>
      <p:ext uri="{BB962C8B-B14F-4D97-AF65-F5344CB8AC3E}">
        <p14:creationId xmlns:p14="http://schemas.microsoft.com/office/powerpoint/2010/main" val="374739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714" r:id="rId6"/>
    <p:sldLayoutId id="214748371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ctrTitle"/>
          </p:nvPr>
        </p:nvSpPr>
        <p:spPr>
          <a:xfrm>
            <a:off x="1490725" y="1138811"/>
            <a:ext cx="6507144" cy="2252611"/>
          </a:xfrm>
          <a:prstGeom prst="rect">
            <a:avLst/>
          </a:prstGeom>
          <a:noFill/>
          <a:ln>
            <a:noFill/>
          </a:ln>
        </p:spPr>
        <p:txBody>
          <a:bodyPr lIns="0" tIns="0" rIns="0" bIns="0" anchor="b" anchorCtr="0">
            <a:noAutofit/>
          </a:bodyPr>
          <a:lstStyle/>
          <a:p>
            <a:pPr marL="0" marR="0" lvl="0" indent="0" algn="l" rtl="0">
              <a:lnSpc>
                <a:spcPct val="90000"/>
              </a:lnSpc>
              <a:spcBef>
                <a:spcPts val="0"/>
              </a:spcBef>
              <a:buClr>
                <a:schemeClr val="lt1"/>
              </a:buClr>
              <a:buSzPct val="25000"/>
              <a:buFont typeface="Arial"/>
              <a:buNone/>
            </a:pPr>
            <a:r>
              <a:rPr lang="nl-BE" sz="4200" b="0" i="0" u="none" strike="noStrike" cap="none" dirty="0" smtClean="0">
                <a:solidFill>
                  <a:schemeClr val="lt1"/>
                </a:solidFill>
                <a:latin typeface="Antwerpen" panose="00000500000000000000" pitchFamily="2" charset="0"/>
                <a:sym typeface="Arial"/>
              </a:rPr>
              <a:t>Mobiliteitsbevraging</a:t>
            </a:r>
            <a:br>
              <a:rPr lang="nl-BE" sz="4200" b="0" i="0" u="none" strike="noStrike" cap="none" dirty="0" smtClean="0">
                <a:solidFill>
                  <a:schemeClr val="lt1"/>
                </a:solidFill>
                <a:latin typeface="Antwerpen" panose="00000500000000000000" pitchFamily="2" charset="0"/>
                <a:sym typeface="Arial"/>
              </a:rPr>
            </a:br>
            <a:r>
              <a:rPr lang="nl-BE" dirty="0" smtClean="0">
                <a:solidFill>
                  <a:schemeClr val="accent3"/>
                </a:solidFill>
                <a:latin typeface="Antwerpen" panose="00000500000000000000" pitchFamily="2" charset="0"/>
              </a:rPr>
              <a:t>Woon-werkverkeer</a:t>
            </a:r>
            <a:endParaRPr lang="nl-BE" sz="4200" b="0" i="0" u="none" strike="noStrike" cap="none" dirty="0">
              <a:solidFill>
                <a:schemeClr val="accent3"/>
              </a:solidFill>
              <a:latin typeface="Antwerpen" panose="00000500000000000000" pitchFamily="2" charset="0"/>
              <a:sym typeface="Arial"/>
            </a:endParaRPr>
          </a:p>
        </p:txBody>
      </p:sp>
      <p:sp>
        <p:nvSpPr>
          <p:cNvPr id="471" name="Shape 471"/>
          <p:cNvSpPr txBox="1">
            <a:spLocks noGrp="1"/>
          </p:cNvSpPr>
          <p:nvPr>
            <p:ph type="subTitle" idx="1"/>
          </p:nvPr>
        </p:nvSpPr>
        <p:spPr>
          <a:xfrm>
            <a:off x="1509515" y="3618864"/>
            <a:ext cx="6488355" cy="1321597"/>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nl-BE" sz="2000" b="0" i="0" u="none" strike="noStrike" cap="none" dirty="0" smtClean="0">
                <a:solidFill>
                  <a:schemeClr val="lt1"/>
                </a:solidFill>
                <a:latin typeface="Arial"/>
                <a:ea typeface="Arial"/>
                <a:cs typeface="Arial"/>
                <a:sym typeface="Arial"/>
              </a:rPr>
              <a:t>Vervoerregio Antwerpen</a:t>
            </a:r>
            <a:endParaRPr lang="nl-BE" sz="20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311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Tevredenheid</a:t>
            </a:r>
            <a:endParaRPr lang="nl-BE"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4463"/>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663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Tevredenheid: werkrooster</a:t>
            </a:r>
            <a:endParaRPr lang="nl-B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12776"/>
            <a:ext cx="77787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864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Reistijd heen</a:t>
            </a:r>
            <a:endParaRPr lang="nl-BE" dirty="0"/>
          </a:p>
        </p:txBody>
      </p:sp>
      <p:sp>
        <p:nvSpPr>
          <p:cNvPr id="5" name="Tekstvak 4"/>
          <p:cNvSpPr txBox="1"/>
          <p:nvPr/>
        </p:nvSpPr>
        <p:spPr>
          <a:xfrm>
            <a:off x="1187624" y="5229198"/>
            <a:ext cx="2133918" cy="307777"/>
          </a:xfrm>
          <a:prstGeom prst="rect">
            <a:avLst/>
          </a:prstGeom>
          <a:noFill/>
        </p:spPr>
        <p:txBody>
          <a:bodyPr wrap="none" rtlCol="0">
            <a:spAutoFit/>
          </a:bodyPr>
          <a:lstStyle/>
          <a:p>
            <a:r>
              <a:rPr lang="nl-BE" dirty="0" smtClean="0"/>
              <a:t>Gemiddeld 30,0 minuten</a:t>
            </a:r>
            <a:endParaRPr lang="nl-BE" dirty="0"/>
          </a:p>
        </p:txBody>
      </p:sp>
      <p:sp>
        <p:nvSpPr>
          <p:cNvPr id="10" name="Tekstvak 9"/>
          <p:cNvSpPr txBox="1"/>
          <p:nvPr/>
        </p:nvSpPr>
        <p:spPr>
          <a:xfrm>
            <a:off x="4638094" y="5229200"/>
            <a:ext cx="2133918" cy="307777"/>
          </a:xfrm>
          <a:prstGeom prst="rect">
            <a:avLst/>
          </a:prstGeom>
          <a:noFill/>
        </p:spPr>
        <p:txBody>
          <a:bodyPr wrap="none" rtlCol="0">
            <a:spAutoFit/>
          </a:bodyPr>
          <a:lstStyle/>
          <a:p>
            <a:r>
              <a:rPr lang="nl-BE" dirty="0" smtClean="0"/>
              <a:t>Gemiddeld 37,5 minuten</a:t>
            </a:r>
            <a:endParaRPr lang="nl-BE"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275"/>
            <a:ext cx="55721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503" y="2073275"/>
            <a:ext cx="55721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21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Reistijd terug</a:t>
            </a:r>
            <a:endParaRPr lang="nl-BE" dirty="0"/>
          </a:p>
        </p:txBody>
      </p:sp>
      <p:sp>
        <p:nvSpPr>
          <p:cNvPr id="5" name="Tekstvak 4"/>
          <p:cNvSpPr txBox="1"/>
          <p:nvPr/>
        </p:nvSpPr>
        <p:spPr>
          <a:xfrm>
            <a:off x="1187624" y="5229198"/>
            <a:ext cx="2133918" cy="307777"/>
          </a:xfrm>
          <a:prstGeom prst="rect">
            <a:avLst/>
          </a:prstGeom>
          <a:noFill/>
        </p:spPr>
        <p:txBody>
          <a:bodyPr wrap="none" rtlCol="0">
            <a:spAutoFit/>
          </a:bodyPr>
          <a:lstStyle/>
          <a:p>
            <a:r>
              <a:rPr lang="nl-BE" dirty="0" smtClean="0"/>
              <a:t>Gemiddeld 32,5 minuten</a:t>
            </a:r>
            <a:endParaRPr lang="nl-BE" dirty="0"/>
          </a:p>
        </p:txBody>
      </p:sp>
      <p:sp>
        <p:nvSpPr>
          <p:cNvPr id="10" name="Tekstvak 9"/>
          <p:cNvSpPr txBox="1"/>
          <p:nvPr/>
        </p:nvSpPr>
        <p:spPr>
          <a:xfrm>
            <a:off x="4638094" y="5229200"/>
            <a:ext cx="2133918" cy="307777"/>
          </a:xfrm>
          <a:prstGeom prst="rect">
            <a:avLst/>
          </a:prstGeom>
          <a:noFill/>
        </p:spPr>
        <p:txBody>
          <a:bodyPr wrap="none" rtlCol="0">
            <a:spAutoFit/>
          </a:bodyPr>
          <a:lstStyle/>
          <a:p>
            <a:r>
              <a:rPr lang="nl-BE" dirty="0" smtClean="0"/>
              <a:t>Gemiddeld 38,8 minuten</a:t>
            </a:r>
            <a:endParaRPr lang="nl-BE"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4" y="2070100"/>
            <a:ext cx="55721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2070100"/>
            <a:ext cx="55721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00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Last van files</a:t>
            </a:r>
            <a:endParaRPr lang="nl-BE"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5100"/>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626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Carpoolen</a:t>
            </a:r>
            <a:endParaRPr lang="nl-BE"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5100"/>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758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2"/>
          </p:nvPr>
        </p:nvSpPr>
        <p:spPr/>
        <p:txBody>
          <a:bodyPr/>
          <a:lstStyle/>
          <a:p>
            <a:r>
              <a:rPr lang="nl-BE" dirty="0" smtClean="0"/>
              <a:t>Verbinding woon-werk met OV</a:t>
            </a:r>
            <a:endParaRPr lang="nl-BE" dirty="0"/>
          </a:p>
        </p:txBody>
      </p:sp>
      <p:sp>
        <p:nvSpPr>
          <p:cNvPr id="4" name="Titel 3"/>
          <p:cNvSpPr>
            <a:spLocks noGrp="1"/>
          </p:cNvSpPr>
          <p:nvPr>
            <p:ph type="ctrTitle"/>
          </p:nvPr>
        </p:nvSpPr>
        <p:spPr/>
        <p:txBody>
          <a:bodyPr/>
          <a:lstStyle/>
          <a:p>
            <a:r>
              <a:rPr lang="nl-BE" dirty="0"/>
              <a:t>Werk en mobiliteit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75" y="2132856"/>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051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Thuiswerk</a:t>
            </a:r>
            <a:endParaRPr lang="nl-BE"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36207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43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Woon-werkverkeer</a:t>
            </a:r>
            <a:endParaRPr lang="nl-BE" dirty="0"/>
          </a:p>
        </p:txBody>
      </p:sp>
      <p:sp>
        <p:nvSpPr>
          <p:cNvPr id="3" name="Ondertitel 2"/>
          <p:cNvSpPr>
            <a:spLocks noGrp="1"/>
          </p:cNvSpPr>
          <p:nvPr>
            <p:ph type="subTitle" idx="1"/>
          </p:nvPr>
        </p:nvSpPr>
        <p:spPr/>
        <p:txBody>
          <a:bodyPr/>
          <a:lstStyle/>
          <a:p>
            <a:r>
              <a:rPr lang="nl-BE" dirty="0" smtClean="0"/>
              <a:t>Achtergrondinformatie werkenden</a:t>
            </a:r>
            <a:endParaRPr lang="nl-BE" dirty="0"/>
          </a:p>
        </p:txBody>
      </p:sp>
      <p:sp>
        <p:nvSpPr>
          <p:cNvPr id="4" name="Tijdelijke aanduiding voor afbeelding 3"/>
          <p:cNvSpPr>
            <a:spLocks noGrp="1"/>
          </p:cNvSpPr>
          <p:nvPr>
            <p:ph type="pic" sz="quarter" idx="11"/>
          </p:nvPr>
        </p:nvSpPr>
        <p:spPr/>
      </p:sp>
    </p:spTree>
    <p:extLst>
      <p:ext uri="{BB962C8B-B14F-4D97-AF65-F5344CB8AC3E}">
        <p14:creationId xmlns:p14="http://schemas.microsoft.com/office/powerpoint/2010/main" val="115814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38112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57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Steekproef</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102722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Parkeren</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488497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Algemeen</a:t>
            </a:r>
            <a:endParaRPr lang="nl-BE"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36207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15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Parkeerproblemen</a:t>
            </a:r>
            <a:endParaRPr lang="nl-B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6050"/>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901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Gebruik vervoersmiddelen</a:t>
            </a:r>
            <a:endParaRPr lang="nl-BE" dirty="0"/>
          </a:p>
        </p:txBody>
      </p:sp>
      <p:sp>
        <p:nvSpPr>
          <p:cNvPr id="3" name="Ondertitel 2"/>
          <p:cNvSpPr>
            <a:spLocks noGrp="1"/>
          </p:cNvSpPr>
          <p:nvPr>
            <p:ph type="subTitle" idx="1"/>
          </p:nvPr>
        </p:nvSpPr>
        <p:spPr/>
        <p:txBody>
          <a:bodyPr/>
          <a:lstStyle/>
          <a:p>
            <a:r>
              <a:rPr lang="nl-BE" dirty="0" smtClean="0"/>
              <a:t>Vervoersmiddel</a:t>
            </a:r>
            <a:endParaRPr lang="nl-BE" dirty="0"/>
          </a:p>
        </p:txBody>
      </p:sp>
    </p:spTree>
    <p:extLst>
      <p:ext uri="{BB962C8B-B14F-4D97-AF65-F5344CB8AC3E}">
        <p14:creationId xmlns:p14="http://schemas.microsoft.com/office/powerpoint/2010/main" val="4045844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Frequentie gebruik</a:t>
            </a:r>
            <a:endParaRPr lang="nl-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343" y="2833687"/>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2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2625" y="287614"/>
            <a:ext cx="7778750" cy="858516"/>
          </a:xfrm>
        </p:spPr>
        <p:txBody>
          <a:bodyPr/>
          <a:lstStyle/>
          <a:p>
            <a:r>
              <a:rPr lang="nl-BE" dirty="0" smtClean="0"/>
              <a:t>Impact afstand op regelmatig gebruik: Antwerpen</a:t>
            </a:r>
            <a:endParaRPr lang="nl-BE"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08113"/>
            <a:ext cx="777875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526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2625" y="287614"/>
            <a:ext cx="7778750" cy="858516"/>
          </a:xfrm>
        </p:spPr>
        <p:txBody>
          <a:bodyPr/>
          <a:lstStyle/>
          <a:p>
            <a:r>
              <a:rPr lang="nl-BE" dirty="0" smtClean="0"/>
              <a:t>Impact afstand op regelmatig gebruik: VR</a:t>
            </a:r>
            <a:endParaRPr lang="nl-BE"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08113"/>
            <a:ext cx="777875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036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a:t>Impact afstand op regelmatig gebruik: VR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00" y="1407600"/>
            <a:ext cx="77724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2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a:t>Impact afstand op regelmatig gebruik: VR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407600"/>
            <a:ext cx="777875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685801" y="6021288"/>
            <a:ext cx="7772400" cy="523220"/>
          </a:xfrm>
          <a:prstGeom prst="rect">
            <a:avLst/>
          </a:prstGeom>
          <a:noFill/>
        </p:spPr>
        <p:txBody>
          <a:bodyPr wrap="square" rtlCol="0">
            <a:spAutoFit/>
          </a:bodyPr>
          <a:lstStyle/>
          <a:p>
            <a:r>
              <a:rPr lang="nl-BE" dirty="0" smtClean="0"/>
              <a:t>Exclusief te voet: vervoersgebruikscluster van zij die regelmatig te voet gaan, maar niet regelmatig met de auto, fiets of OV.</a:t>
            </a:r>
            <a:endParaRPr lang="nl-BE" dirty="0"/>
          </a:p>
        </p:txBody>
      </p:sp>
    </p:spTree>
    <p:extLst>
      <p:ext uri="{BB962C8B-B14F-4D97-AF65-F5344CB8AC3E}">
        <p14:creationId xmlns:p14="http://schemas.microsoft.com/office/powerpoint/2010/main" val="3105308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11560" y="287614"/>
            <a:ext cx="8064896" cy="858516"/>
          </a:xfrm>
        </p:spPr>
        <p:txBody>
          <a:bodyPr/>
          <a:lstStyle/>
          <a:p>
            <a:r>
              <a:rPr lang="nl-BE" dirty="0"/>
              <a:t>Impact afstand op regelmatig gebruik: </a:t>
            </a:r>
            <a:r>
              <a:rPr lang="nl-BE" dirty="0" smtClean="0"/>
              <a:t>Antwerpen</a:t>
            </a:r>
            <a:endParaRPr lang="nl-BE" dirty="0"/>
          </a:p>
        </p:txBody>
      </p:sp>
      <p:sp>
        <p:nvSpPr>
          <p:cNvPr id="6" name="Tekstvak 5"/>
          <p:cNvSpPr txBox="1"/>
          <p:nvPr/>
        </p:nvSpPr>
        <p:spPr>
          <a:xfrm>
            <a:off x="685801" y="6021288"/>
            <a:ext cx="7772400" cy="523220"/>
          </a:xfrm>
          <a:prstGeom prst="rect">
            <a:avLst/>
          </a:prstGeom>
          <a:noFill/>
        </p:spPr>
        <p:txBody>
          <a:bodyPr wrap="square" rtlCol="0">
            <a:spAutoFit/>
          </a:bodyPr>
          <a:lstStyle/>
          <a:p>
            <a:r>
              <a:rPr lang="nl-BE" dirty="0" smtClean="0"/>
              <a:t>Exclusief te voet: vervoersgebruikscluster van zij die regelmatig te voet gaan, maar niet regelmatig met de auto, fiets of OV.</a:t>
            </a:r>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407600"/>
            <a:ext cx="777875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73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139870" y="1484784"/>
            <a:ext cx="6862333" cy="4994143"/>
          </a:xfrm>
        </p:spPr>
        <p:txBody>
          <a:bodyPr/>
          <a:lstStyle/>
          <a:p>
            <a:pPr lvl="0">
              <a:lnSpc>
                <a:spcPct val="100000"/>
              </a:lnSpc>
              <a:spcBef>
                <a:spcPts val="0"/>
              </a:spcBef>
              <a:buClrTx/>
            </a:pPr>
            <a:r>
              <a:rPr lang="nl-BE" sz="1200" b="1" dirty="0">
                <a:solidFill>
                  <a:srgbClr val="0064B4"/>
                </a:solidFill>
                <a:latin typeface="SunAntwerpen" charset="0"/>
              </a:rPr>
              <a:t>DOELGROEP</a:t>
            </a:r>
            <a:endParaRPr lang="nl-BE" sz="1200" b="1" dirty="0">
              <a:solidFill>
                <a:srgbClr val="000000"/>
              </a:solidFill>
              <a:latin typeface="SunAntwerpen" charset="0"/>
            </a:endParaRPr>
          </a:p>
          <a:p>
            <a:pPr lvl="0">
              <a:lnSpc>
                <a:spcPct val="100000"/>
              </a:lnSpc>
              <a:spcBef>
                <a:spcPts val="0"/>
              </a:spcBef>
              <a:buClrTx/>
            </a:pPr>
            <a:r>
              <a:rPr lang="nl-BE" sz="1200" dirty="0">
                <a:solidFill>
                  <a:srgbClr val="000000"/>
                </a:solidFill>
                <a:latin typeface="SunAntwerpen" charset="0"/>
              </a:rPr>
              <a:t>De beoogde populatie van het onderzoek zijn </a:t>
            </a:r>
            <a:r>
              <a:rPr lang="nl-BE" sz="1200" u="sng" dirty="0">
                <a:solidFill>
                  <a:srgbClr val="000000"/>
                </a:solidFill>
                <a:latin typeface="SunAntwerpen" charset="0"/>
              </a:rPr>
              <a:t>werknemers werkend in </a:t>
            </a:r>
            <a:r>
              <a:rPr lang="nl-BE" sz="1200" u="sng" dirty="0" smtClean="0">
                <a:solidFill>
                  <a:srgbClr val="000000"/>
                </a:solidFill>
                <a:latin typeface="SunAntwerpen" charset="0"/>
              </a:rPr>
              <a:t>vervoerregio Antwerpen (excl. stad Antwerpen)</a:t>
            </a:r>
            <a:r>
              <a:rPr lang="nl-BE" sz="1200" dirty="0" smtClean="0">
                <a:solidFill>
                  <a:srgbClr val="000000"/>
                </a:solidFill>
                <a:latin typeface="SunAntwerpen" charset="0"/>
              </a:rPr>
              <a:t>. </a:t>
            </a:r>
            <a:endParaRPr lang="nl-BE" sz="1200" dirty="0">
              <a:solidFill>
                <a:srgbClr val="000000"/>
              </a:solidFill>
              <a:latin typeface="SunAntwerpen" charset="0"/>
            </a:endParaRPr>
          </a:p>
          <a:p>
            <a:pPr lvl="0">
              <a:lnSpc>
                <a:spcPct val="100000"/>
              </a:lnSpc>
              <a:spcBef>
                <a:spcPts val="0"/>
              </a:spcBef>
              <a:buClrTx/>
            </a:pPr>
            <a:r>
              <a:rPr lang="nl-BE" sz="1200" dirty="0">
                <a:solidFill>
                  <a:srgbClr val="000000"/>
                </a:solidFill>
                <a:latin typeface="SunAntwerpen" charset="0"/>
              </a:rPr>
              <a:t> </a:t>
            </a:r>
          </a:p>
          <a:p>
            <a:pPr lvl="0">
              <a:lnSpc>
                <a:spcPct val="100000"/>
              </a:lnSpc>
              <a:spcBef>
                <a:spcPts val="0"/>
              </a:spcBef>
              <a:buClrTx/>
            </a:pPr>
            <a:r>
              <a:rPr lang="nl-BE" sz="1200" dirty="0" smtClean="0">
                <a:solidFill>
                  <a:srgbClr val="000000"/>
                </a:solidFill>
                <a:latin typeface="SunAntwerpen" charset="0"/>
              </a:rPr>
              <a:t>Werken </a:t>
            </a:r>
            <a:r>
              <a:rPr lang="nl-BE" sz="1200" u="sng" dirty="0">
                <a:solidFill>
                  <a:srgbClr val="000000"/>
                </a:solidFill>
                <a:latin typeface="SunAntwerpen" charset="0"/>
              </a:rPr>
              <a:t>minimum 1x per maand</a:t>
            </a:r>
            <a:r>
              <a:rPr lang="nl-BE" sz="1200" dirty="0">
                <a:solidFill>
                  <a:srgbClr val="000000"/>
                </a:solidFill>
                <a:latin typeface="SunAntwerpen" charset="0"/>
              </a:rPr>
              <a:t> in </a:t>
            </a:r>
            <a:r>
              <a:rPr lang="nl-BE" sz="1200" dirty="0" smtClean="0">
                <a:solidFill>
                  <a:srgbClr val="000000"/>
                </a:solidFill>
                <a:latin typeface="SunAntwerpen" charset="0"/>
              </a:rPr>
              <a:t>vervoerregio Antwerpen (excl. Antwerpen)</a:t>
            </a:r>
            <a:endParaRPr lang="nl-BE" sz="1200" dirty="0">
              <a:solidFill>
                <a:srgbClr val="000000"/>
              </a:solidFill>
              <a:latin typeface="SunAntwerpen" charset="0"/>
            </a:endParaRPr>
          </a:p>
          <a:p>
            <a:pPr lvl="0">
              <a:lnSpc>
                <a:spcPct val="100000"/>
              </a:lnSpc>
              <a:spcBef>
                <a:spcPts val="0"/>
              </a:spcBef>
              <a:buClrTx/>
            </a:pPr>
            <a:endParaRPr lang="nl-BE" sz="1200" dirty="0">
              <a:solidFill>
                <a:srgbClr val="000000"/>
              </a:solidFill>
              <a:latin typeface="SunAntwerpen" charset="0"/>
            </a:endParaRPr>
          </a:p>
          <a:p>
            <a:pPr lvl="0">
              <a:lnSpc>
                <a:spcPct val="100000"/>
              </a:lnSpc>
              <a:spcBef>
                <a:spcPts val="0"/>
              </a:spcBef>
              <a:buClrTx/>
            </a:pPr>
            <a:r>
              <a:rPr lang="nl-BE" sz="1200" dirty="0">
                <a:solidFill>
                  <a:srgbClr val="000000"/>
                </a:solidFill>
                <a:latin typeface="SunAntwerpen" charset="0"/>
              </a:rPr>
              <a:t>We beperken de steekproef tot </a:t>
            </a:r>
            <a:r>
              <a:rPr lang="nl-BE" sz="1200" u="sng" dirty="0">
                <a:solidFill>
                  <a:srgbClr val="000000"/>
                </a:solidFill>
                <a:latin typeface="SunAntwerpen" charset="0"/>
              </a:rPr>
              <a:t>loontrekkenden met minimum 1 werkgever met plaats van tewerkstelling in vervoerregio Antwerpen (excl. stad </a:t>
            </a:r>
            <a:r>
              <a:rPr lang="nl-BE" sz="1200" u="sng" dirty="0" smtClean="0">
                <a:solidFill>
                  <a:srgbClr val="000000"/>
                </a:solidFill>
                <a:latin typeface="SunAntwerpen" charset="0"/>
              </a:rPr>
              <a:t>Antwerpen)</a:t>
            </a:r>
            <a:r>
              <a:rPr lang="nl-BE" sz="1200" dirty="0" smtClean="0">
                <a:solidFill>
                  <a:srgbClr val="000000"/>
                </a:solidFill>
                <a:latin typeface="SunAntwerpen" charset="0"/>
              </a:rPr>
              <a:t>. </a:t>
            </a:r>
            <a:r>
              <a:rPr lang="nl-BE" sz="1200" dirty="0">
                <a:solidFill>
                  <a:srgbClr val="000000"/>
                </a:solidFill>
                <a:latin typeface="SunAntwerpen" charset="0"/>
              </a:rPr>
              <a:t>Volledige zelfstandigen worden uitgesloten omdat de plaats van tewerkstelling in de kruispuntbank gelijk gesteld wordt aan de woonplaats.</a:t>
            </a:r>
          </a:p>
          <a:p>
            <a:pPr lvl="0">
              <a:lnSpc>
                <a:spcPct val="100000"/>
              </a:lnSpc>
              <a:spcBef>
                <a:spcPts val="0"/>
              </a:spcBef>
              <a:buClrTx/>
            </a:pPr>
            <a:r>
              <a:rPr lang="nl-BE" sz="1200" dirty="0">
                <a:solidFill>
                  <a:srgbClr val="000000"/>
                </a:solidFill>
                <a:latin typeface="SunAntwerpen" charset="0"/>
              </a:rPr>
              <a:t> </a:t>
            </a:r>
          </a:p>
          <a:p>
            <a:pPr lvl="0">
              <a:lnSpc>
                <a:spcPct val="100000"/>
              </a:lnSpc>
              <a:spcBef>
                <a:spcPts val="0"/>
              </a:spcBef>
              <a:buClrTx/>
            </a:pPr>
            <a:r>
              <a:rPr lang="nl-BE" sz="1200" dirty="0">
                <a:solidFill>
                  <a:srgbClr val="000000"/>
                </a:solidFill>
                <a:latin typeface="SunAntwerpen" charset="0"/>
              </a:rPr>
              <a:t>Voor de uitvoering van het onderzoek wordt aan de </a:t>
            </a:r>
            <a:r>
              <a:rPr lang="nl-BE" sz="1200" u="sng" dirty="0">
                <a:solidFill>
                  <a:srgbClr val="000000"/>
                </a:solidFill>
                <a:latin typeface="SunAntwerpen" charset="0"/>
              </a:rPr>
              <a:t>Kruispuntbank</a:t>
            </a:r>
            <a:r>
              <a:rPr lang="nl-BE" sz="1200" dirty="0">
                <a:solidFill>
                  <a:srgbClr val="000000"/>
                </a:solidFill>
                <a:latin typeface="SunAntwerpen" charset="0"/>
              </a:rPr>
              <a:t> een steekproeftrekking gevraagd uit het datawarehouse Arbeidsmarktgegevens en Sociale Bescherming op basis van </a:t>
            </a:r>
            <a:r>
              <a:rPr lang="nl-BE" sz="1200" dirty="0" smtClean="0">
                <a:solidFill>
                  <a:srgbClr val="000000"/>
                </a:solidFill>
                <a:latin typeface="SunAntwerpen" charset="0"/>
              </a:rPr>
              <a:t>de </a:t>
            </a:r>
            <a:r>
              <a:rPr lang="nl-BE" sz="1200" dirty="0">
                <a:solidFill>
                  <a:srgbClr val="000000"/>
                </a:solidFill>
                <a:latin typeface="SunAntwerpen" charset="0"/>
              </a:rPr>
              <a:t>meest recente toestand plaats van tewerkstelling (</a:t>
            </a:r>
            <a:r>
              <a:rPr lang="nl-BE" sz="1200" u="sng" dirty="0">
                <a:solidFill>
                  <a:srgbClr val="000000"/>
                </a:solidFill>
                <a:latin typeface="SunAntwerpen" charset="0"/>
              </a:rPr>
              <a:t>toestand </a:t>
            </a:r>
            <a:r>
              <a:rPr lang="nl-BE" sz="1200" u="sng" dirty="0" smtClean="0">
                <a:solidFill>
                  <a:srgbClr val="000000"/>
                </a:solidFill>
                <a:latin typeface="SunAntwerpen" charset="0"/>
              </a:rPr>
              <a:t>31/12/2018</a:t>
            </a:r>
            <a:r>
              <a:rPr lang="nl-BE" sz="1200" dirty="0" smtClean="0">
                <a:solidFill>
                  <a:srgbClr val="000000"/>
                </a:solidFill>
                <a:latin typeface="SunAntwerpen" charset="0"/>
              </a:rPr>
              <a:t>).</a:t>
            </a:r>
            <a:endParaRPr lang="nl-BE" sz="1200" dirty="0">
              <a:solidFill>
                <a:srgbClr val="000000"/>
              </a:solidFill>
              <a:latin typeface="SunAntwerpen" charset="0"/>
            </a:endParaRPr>
          </a:p>
          <a:p>
            <a:pPr lvl="0">
              <a:lnSpc>
                <a:spcPct val="100000"/>
              </a:lnSpc>
              <a:spcBef>
                <a:spcPts val="0"/>
              </a:spcBef>
              <a:buClrTx/>
            </a:pPr>
            <a:r>
              <a:rPr lang="nl-BE" sz="1200" dirty="0">
                <a:solidFill>
                  <a:srgbClr val="000000"/>
                </a:solidFill>
                <a:latin typeface="SunAntwerpen" charset="0"/>
              </a:rPr>
              <a:t> </a:t>
            </a:r>
          </a:p>
          <a:p>
            <a:pPr lvl="0">
              <a:lnSpc>
                <a:spcPct val="100000"/>
              </a:lnSpc>
              <a:spcBef>
                <a:spcPts val="0"/>
              </a:spcBef>
              <a:buClrTx/>
            </a:pPr>
            <a:r>
              <a:rPr lang="nl-BE" sz="1200" dirty="0">
                <a:solidFill>
                  <a:srgbClr val="000000"/>
                </a:solidFill>
                <a:latin typeface="SunAntwerpen" charset="0"/>
              </a:rPr>
              <a:t>Zowel de inwoners als niet-inwoners van de </a:t>
            </a:r>
            <a:r>
              <a:rPr lang="nl-BE" sz="1200" dirty="0" smtClean="0">
                <a:solidFill>
                  <a:srgbClr val="000000"/>
                </a:solidFill>
                <a:latin typeface="SunAntwerpen" charset="0"/>
              </a:rPr>
              <a:t>vervoerregio vormen </a:t>
            </a:r>
            <a:r>
              <a:rPr lang="nl-BE" sz="1200" dirty="0">
                <a:solidFill>
                  <a:srgbClr val="000000"/>
                </a:solidFill>
                <a:latin typeface="SunAntwerpen" charset="0"/>
              </a:rPr>
              <a:t>het onderwerp van het onderzoek, </a:t>
            </a:r>
            <a:r>
              <a:rPr lang="nl-BE" sz="1200" u="sng" dirty="0">
                <a:solidFill>
                  <a:srgbClr val="000000"/>
                </a:solidFill>
                <a:latin typeface="SunAntwerpen" charset="0"/>
              </a:rPr>
              <a:t>uitgezonderd woonplaats Brussels gewest, Wallonië en buitenland.</a:t>
            </a:r>
            <a:endParaRPr lang="nl-BE" sz="1200" dirty="0">
              <a:solidFill>
                <a:srgbClr val="000000"/>
              </a:solidFill>
              <a:latin typeface="SunAntwerpen" charset="0"/>
            </a:endParaRPr>
          </a:p>
          <a:p>
            <a:pPr lvl="0">
              <a:lnSpc>
                <a:spcPct val="100000"/>
              </a:lnSpc>
              <a:spcBef>
                <a:spcPts val="0"/>
              </a:spcBef>
              <a:buClrTx/>
            </a:pPr>
            <a:r>
              <a:rPr lang="nl-BE" sz="1200" dirty="0">
                <a:solidFill>
                  <a:srgbClr val="000000"/>
                </a:solidFill>
                <a:latin typeface="SunAntwerpen" charset="0"/>
              </a:rPr>
              <a:t> </a:t>
            </a:r>
          </a:p>
          <a:p>
            <a:pPr lvl="0">
              <a:lnSpc>
                <a:spcPct val="100000"/>
              </a:lnSpc>
              <a:spcBef>
                <a:spcPts val="0"/>
              </a:spcBef>
              <a:buClrTx/>
            </a:pPr>
            <a:r>
              <a:rPr lang="nl-BE" sz="1200" dirty="0">
                <a:solidFill>
                  <a:srgbClr val="000000"/>
                </a:solidFill>
                <a:latin typeface="SunAntwerpen" charset="0"/>
              </a:rPr>
              <a:t>Binnen bovenstaande afbakening wordt een </a:t>
            </a:r>
            <a:r>
              <a:rPr lang="nl-BE" sz="1200" u="sng" dirty="0" err="1">
                <a:solidFill>
                  <a:srgbClr val="000000"/>
                </a:solidFill>
                <a:latin typeface="SunAntwerpen" charset="0"/>
              </a:rPr>
              <a:t>toevalssteekproef</a:t>
            </a:r>
            <a:r>
              <a:rPr lang="nl-BE" sz="1200" dirty="0">
                <a:solidFill>
                  <a:srgbClr val="000000"/>
                </a:solidFill>
                <a:latin typeface="SunAntwerpen" charset="0"/>
              </a:rPr>
              <a:t> gevraagd van N=6000.</a:t>
            </a:r>
          </a:p>
          <a:p>
            <a:pPr lvl="0">
              <a:lnSpc>
                <a:spcPct val="100000"/>
              </a:lnSpc>
              <a:spcBef>
                <a:spcPts val="0"/>
              </a:spcBef>
              <a:buClrTx/>
            </a:pPr>
            <a:endParaRPr lang="nl-BE" sz="1200" dirty="0">
              <a:solidFill>
                <a:srgbClr val="000000"/>
              </a:solidFill>
              <a:latin typeface="SunAntwerpen" charset="0"/>
            </a:endParaRPr>
          </a:p>
          <a:p>
            <a:pPr lvl="0">
              <a:lnSpc>
                <a:spcPct val="100000"/>
              </a:lnSpc>
              <a:spcBef>
                <a:spcPts val="0"/>
              </a:spcBef>
              <a:buClrTx/>
            </a:pPr>
            <a:r>
              <a:rPr lang="nl-BE" sz="1200" u="sng" dirty="0">
                <a:solidFill>
                  <a:srgbClr val="000000"/>
                </a:solidFill>
                <a:latin typeface="SunAntwerpen" charset="0"/>
              </a:rPr>
              <a:t>Respons</a:t>
            </a:r>
            <a:r>
              <a:rPr lang="nl-BE" sz="1200" dirty="0">
                <a:solidFill>
                  <a:srgbClr val="000000"/>
                </a:solidFill>
                <a:latin typeface="SunAntwerpen" charset="0"/>
              </a:rPr>
              <a:t>: </a:t>
            </a:r>
            <a:r>
              <a:rPr lang="nl-BE" sz="1200" dirty="0" smtClean="0">
                <a:solidFill>
                  <a:srgbClr val="000000"/>
                </a:solidFill>
                <a:latin typeface="SunAntwerpen" charset="0"/>
              </a:rPr>
              <a:t>1351 </a:t>
            </a:r>
            <a:r>
              <a:rPr lang="nl-BE" sz="1200" dirty="0">
                <a:solidFill>
                  <a:srgbClr val="000000"/>
                </a:solidFill>
                <a:latin typeface="SunAntwerpen" charset="0"/>
              </a:rPr>
              <a:t>waarvan </a:t>
            </a:r>
            <a:r>
              <a:rPr lang="nl-BE" sz="1200" dirty="0" smtClean="0">
                <a:solidFill>
                  <a:srgbClr val="000000"/>
                </a:solidFill>
                <a:latin typeface="SunAntwerpen" charset="0"/>
              </a:rPr>
              <a:t>1238 </a:t>
            </a:r>
            <a:r>
              <a:rPr lang="nl-BE" sz="1200" dirty="0">
                <a:solidFill>
                  <a:srgbClr val="000000"/>
                </a:solidFill>
                <a:latin typeface="SunAntwerpen" charset="0"/>
              </a:rPr>
              <a:t>nog werkend en </a:t>
            </a:r>
            <a:r>
              <a:rPr lang="nl-BE" sz="1200" dirty="0" smtClean="0">
                <a:solidFill>
                  <a:srgbClr val="000000"/>
                </a:solidFill>
                <a:latin typeface="SunAntwerpen" charset="0"/>
              </a:rPr>
              <a:t>1123 </a:t>
            </a:r>
            <a:r>
              <a:rPr lang="nl-BE" sz="1200" dirty="0">
                <a:solidFill>
                  <a:srgbClr val="000000"/>
                </a:solidFill>
                <a:latin typeface="SunAntwerpen" charset="0"/>
              </a:rPr>
              <a:t>minstens 1 tot enkele dagen per maand werkend in Antwerpen.</a:t>
            </a:r>
          </a:p>
          <a:p>
            <a:pPr lvl="0">
              <a:lnSpc>
                <a:spcPct val="100000"/>
              </a:lnSpc>
              <a:spcBef>
                <a:spcPts val="0"/>
              </a:spcBef>
              <a:buClrTx/>
            </a:pPr>
            <a:endParaRPr lang="nl-BE" sz="1200" dirty="0">
              <a:solidFill>
                <a:srgbClr val="000000"/>
              </a:solidFill>
              <a:latin typeface="SunAntwerpen" charset="0"/>
            </a:endParaRPr>
          </a:p>
          <a:p>
            <a:pPr lvl="0">
              <a:lnSpc>
                <a:spcPct val="100000"/>
              </a:lnSpc>
              <a:spcBef>
                <a:spcPts val="0"/>
              </a:spcBef>
              <a:buClrTx/>
            </a:pPr>
            <a:r>
              <a:rPr lang="nl-BE" sz="1200" u="sng" dirty="0">
                <a:solidFill>
                  <a:srgbClr val="000000"/>
                </a:solidFill>
                <a:latin typeface="SunAntwerpen" charset="0"/>
              </a:rPr>
              <a:t>Weging</a:t>
            </a:r>
            <a:r>
              <a:rPr lang="nl-BE" sz="1200" dirty="0">
                <a:solidFill>
                  <a:srgbClr val="000000"/>
                </a:solidFill>
                <a:latin typeface="SunAntwerpen" charset="0"/>
              </a:rPr>
              <a:t>: geslacht, leeftijd en statuut (arbeider, bediende, ambtenaar)</a:t>
            </a:r>
          </a:p>
          <a:p>
            <a:endParaRPr lang="nl-BE" dirty="0"/>
          </a:p>
        </p:txBody>
      </p:sp>
      <p:sp>
        <p:nvSpPr>
          <p:cNvPr id="4" name="Titel 3"/>
          <p:cNvSpPr>
            <a:spLocks noGrp="1"/>
          </p:cNvSpPr>
          <p:nvPr>
            <p:ph type="ctrTitle"/>
          </p:nvPr>
        </p:nvSpPr>
        <p:spPr/>
        <p:txBody>
          <a:bodyPr/>
          <a:lstStyle/>
          <a:p>
            <a:endParaRPr lang="nl-BE"/>
          </a:p>
        </p:txBody>
      </p:sp>
    </p:spTree>
    <p:extLst>
      <p:ext uri="{BB962C8B-B14F-4D97-AF65-F5344CB8AC3E}">
        <p14:creationId xmlns:p14="http://schemas.microsoft.com/office/powerpoint/2010/main" val="439530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00" y="1180800"/>
            <a:ext cx="7767637"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ctrTitle"/>
          </p:nvPr>
        </p:nvSpPr>
        <p:spPr>
          <a:xfrm>
            <a:off x="682624" y="291380"/>
            <a:ext cx="7921824" cy="858516"/>
          </a:xfrm>
        </p:spPr>
        <p:txBody>
          <a:bodyPr/>
          <a:lstStyle/>
          <a:p>
            <a:r>
              <a:rPr lang="nl-BE" dirty="0" smtClean="0"/>
              <a:t>Regelmatig gebruik en OV-verbinding: Antwerpen</a:t>
            </a:r>
            <a:endParaRPr lang="nl-BE" dirty="0"/>
          </a:p>
        </p:txBody>
      </p:sp>
      <p:sp>
        <p:nvSpPr>
          <p:cNvPr id="5" name="Tekstvak 4"/>
          <p:cNvSpPr txBox="1"/>
          <p:nvPr/>
        </p:nvSpPr>
        <p:spPr>
          <a:xfrm>
            <a:off x="2699792" y="5445224"/>
            <a:ext cx="3816424" cy="523220"/>
          </a:xfrm>
          <a:prstGeom prst="rect">
            <a:avLst/>
          </a:prstGeom>
          <a:noFill/>
        </p:spPr>
        <p:txBody>
          <a:bodyPr wrap="square" rtlCol="0">
            <a:spAutoFit/>
          </a:bodyPr>
          <a:lstStyle/>
          <a:p>
            <a:r>
              <a:rPr lang="nl-BE" dirty="0" smtClean="0"/>
              <a:t>10,8% regelmatige autogebruikers met makkelijk verbinding (159 op 1469)</a:t>
            </a:r>
            <a:endParaRPr lang="nl-BE" dirty="0"/>
          </a:p>
        </p:txBody>
      </p:sp>
      <p:sp>
        <p:nvSpPr>
          <p:cNvPr id="7" name="Rechthoek 6"/>
          <p:cNvSpPr/>
          <p:nvPr/>
        </p:nvSpPr>
        <p:spPr>
          <a:xfrm>
            <a:off x="5798046" y="3356992"/>
            <a:ext cx="360040" cy="185318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p:nvSpPr>
        <p:spPr>
          <a:xfrm>
            <a:off x="4645521" y="3195637"/>
            <a:ext cx="360040" cy="201453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948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430338"/>
            <a:ext cx="7767637"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ctrTitle"/>
          </p:nvPr>
        </p:nvSpPr>
        <p:spPr>
          <a:xfrm>
            <a:off x="682624" y="291380"/>
            <a:ext cx="7921824" cy="858516"/>
          </a:xfrm>
        </p:spPr>
        <p:txBody>
          <a:bodyPr/>
          <a:lstStyle/>
          <a:p>
            <a:r>
              <a:rPr lang="nl-BE" dirty="0" smtClean="0"/>
              <a:t>Regelmatig gebruik en OV-verbinding: VR</a:t>
            </a:r>
            <a:endParaRPr lang="nl-BE" dirty="0"/>
          </a:p>
        </p:txBody>
      </p:sp>
      <p:sp>
        <p:nvSpPr>
          <p:cNvPr id="5" name="Tekstvak 4"/>
          <p:cNvSpPr txBox="1"/>
          <p:nvPr/>
        </p:nvSpPr>
        <p:spPr>
          <a:xfrm>
            <a:off x="2699792" y="5445224"/>
            <a:ext cx="3816424" cy="523220"/>
          </a:xfrm>
          <a:prstGeom prst="rect">
            <a:avLst/>
          </a:prstGeom>
          <a:noFill/>
        </p:spPr>
        <p:txBody>
          <a:bodyPr wrap="square" rtlCol="0">
            <a:spAutoFit/>
          </a:bodyPr>
          <a:lstStyle/>
          <a:p>
            <a:r>
              <a:rPr lang="nl-BE" dirty="0" smtClean="0"/>
              <a:t>13,4% regelmatige autogebruikers met makkelijk verbinding (115 op 856)</a:t>
            </a:r>
            <a:endParaRPr lang="nl-BE" dirty="0"/>
          </a:p>
        </p:txBody>
      </p:sp>
      <p:sp>
        <p:nvSpPr>
          <p:cNvPr id="7" name="Rechthoek 6"/>
          <p:cNvSpPr/>
          <p:nvPr/>
        </p:nvSpPr>
        <p:spPr>
          <a:xfrm>
            <a:off x="5798046" y="3356992"/>
            <a:ext cx="360040" cy="185318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p:nvSpPr>
        <p:spPr>
          <a:xfrm>
            <a:off x="4645521" y="2492896"/>
            <a:ext cx="360040" cy="271727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7181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Vervoersmiddelengebruik en tevredenheid</a:t>
            </a:r>
            <a:endParaRPr lang="nl-BE"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1743075"/>
            <a:ext cx="7718425"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683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Gebruik vervoersmiddelen</a:t>
            </a:r>
            <a:endParaRPr lang="nl-BE" dirty="0"/>
          </a:p>
        </p:txBody>
      </p:sp>
      <p:sp>
        <p:nvSpPr>
          <p:cNvPr id="3" name="Ondertitel 2"/>
          <p:cNvSpPr>
            <a:spLocks noGrp="1"/>
          </p:cNvSpPr>
          <p:nvPr>
            <p:ph type="subTitle" idx="1"/>
          </p:nvPr>
        </p:nvSpPr>
        <p:spPr/>
        <p:txBody>
          <a:bodyPr/>
          <a:lstStyle/>
          <a:p>
            <a:r>
              <a:rPr lang="nl-BE" dirty="0" err="1" smtClean="0"/>
              <a:t>Modal</a:t>
            </a:r>
            <a:r>
              <a:rPr lang="nl-BE" dirty="0" smtClean="0"/>
              <a:t> split</a:t>
            </a:r>
            <a:endParaRPr lang="nl-BE" dirty="0"/>
          </a:p>
        </p:txBody>
      </p:sp>
    </p:spTree>
    <p:extLst>
      <p:ext uri="{BB962C8B-B14F-4D97-AF65-F5344CB8AC3E}">
        <p14:creationId xmlns:p14="http://schemas.microsoft.com/office/powerpoint/2010/main" val="3028943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jdelijke aanduiding voor tekst 2"/>
          <p:cNvSpPr>
            <a:spLocks noGrp="1"/>
          </p:cNvSpPr>
          <p:nvPr>
            <p:ph type="body" sz="quarter" idx="4294967295"/>
          </p:nvPr>
        </p:nvSpPr>
        <p:spPr>
          <a:xfrm>
            <a:off x="899592" y="1196752"/>
            <a:ext cx="7920880" cy="2691477"/>
          </a:xfrm>
          <a:prstGeom prst="rect">
            <a:avLst/>
          </a:prstGeom>
        </p:spPr>
        <p:txBody>
          <a:bodyPr/>
          <a:lstStyle/>
          <a:p>
            <a:pPr algn="just"/>
            <a:r>
              <a:rPr lang="nl-BE" sz="1300" b="0" dirty="0" smtClean="0">
                <a:latin typeface="+mj-lt"/>
              </a:rPr>
              <a:t>Om het aspect van </a:t>
            </a:r>
            <a:r>
              <a:rPr lang="nl-BE" sz="1300" b="0" dirty="0" err="1" smtClean="0">
                <a:latin typeface="+mj-lt"/>
              </a:rPr>
              <a:t>multi-modaliteit</a:t>
            </a:r>
            <a:r>
              <a:rPr lang="nl-BE" sz="1300" b="0" dirty="0" smtClean="0">
                <a:latin typeface="+mj-lt"/>
              </a:rPr>
              <a:t> op te nemen in de mobiliteitsbevraging, kan uit de vraag betreffende frequentie van gebruik per vervoersmodus, het behoren tot een </a:t>
            </a:r>
            <a:r>
              <a:rPr lang="nl-BE" sz="1300" b="0" dirty="0" err="1" smtClean="0">
                <a:latin typeface="+mj-lt"/>
              </a:rPr>
              <a:t>vervoersgebruikcluster</a:t>
            </a:r>
            <a:r>
              <a:rPr lang="nl-BE" sz="1300" b="0" dirty="0" smtClean="0">
                <a:latin typeface="+mj-lt"/>
              </a:rPr>
              <a:t> berekend worden. Deze toekenning is gebaseerd op het meest regelmatige gebruik van vervoersmodi.</a:t>
            </a:r>
          </a:p>
          <a:p>
            <a:pPr algn="just"/>
            <a:endParaRPr lang="nl-BE" sz="1300" b="0" dirty="0" smtClean="0">
              <a:latin typeface="+mj-lt"/>
            </a:endParaRPr>
          </a:p>
          <a:p>
            <a:pPr algn="just"/>
            <a:r>
              <a:rPr lang="nl-BE" sz="1300" b="0" dirty="0" smtClean="0">
                <a:latin typeface="+mj-lt"/>
              </a:rPr>
              <a:t>De “</a:t>
            </a:r>
            <a:r>
              <a:rPr lang="nl-BE" sz="1300" b="0" dirty="0" err="1" smtClean="0">
                <a:latin typeface="+mj-lt"/>
              </a:rPr>
              <a:t>modal</a:t>
            </a:r>
            <a:r>
              <a:rPr lang="nl-BE" sz="1300" b="0" dirty="0" smtClean="0">
                <a:latin typeface="+mj-lt"/>
              </a:rPr>
              <a:t>-split” cijfers worden op deze manier genuanceerder.</a:t>
            </a:r>
          </a:p>
          <a:p>
            <a:pPr algn="just"/>
            <a:endParaRPr lang="nl-BE" sz="1300" b="0" dirty="0" smtClean="0">
              <a:latin typeface="+mj-lt"/>
            </a:endParaRPr>
          </a:p>
          <a:p>
            <a:pPr marL="171450" indent="-171450" algn="just">
              <a:buFont typeface="Arial" panose="020B0604020202020204" pitchFamily="34" charset="0"/>
              <a:buChar char="•"/>
            </a:pPr>
            <a:endParaRPr lang="nl-BE" sz="1300" b="0" dirty="0" smtClean="0">
              <a:latin typeface="+mj-lt"/>
            </a:endParaRPr>
          </a:p>
          <a:p>
            <a:pPr marL="171450" indent="-171450" algn="just">
              <a:buFont typeface="Arial" panose="020B0604020202020204" pitchFamily="34" charset="0"/>
              <a:buChar char="•"/>
            </a:pPr>
            <a:endParaRPr lang="nl-BE" sz="1300" b="0" dirty="0">
              <a:latin typeface="+mj-lt"/>
            </a:endParaRPr>
          </a:p>
          <a:p>
            <a:pPr marL="171450" indent="-171450" algn="just">
              <a:buFont typeface="Arial" panose="020B0604020202020204" pitchFamily="34" charset="0"/>
              <a:buChar char="•"/>
            </a:pPr>
            <a:endParaRPr lang="nl-BE" sz="1300" b="0" dirty="0" smtClean="0">
              <a:latin typeface="+mj-lt"/>
            </a:endParaRPr>
          </a:p>
          <a:p>
            <a:pPr marL="171450" indent="-171450" algn="just">
              <a:buFont typeface="Arial" panose="020B0604020202020204" pitchFamily="34" charset="0"/>
              <a:buChar char="•"/>
            </a:pPr>
            <a:endParaRPr lang="nl-BE" sz="1300" b="0" dirty="0">
              <a:latin typeface="+mj-lt"/>
            </a:endParaRPr>
          </a:p>
          <a:p>
            <a:pPr marL="171450" indent="-171450" algn="just">
              <a:buFont typeface="Arial" panose="020B0604020202020204" pitchFamily="34" charset="0"/>
              <a:buChar char="•"/>
            </a:pPr>
            <a:endParaRPr lang="nl-BE" sz="1300" b="0" dirty="0" smtClean="0">
              <a:latin typeface="+mj-lt"/>
            </a:endParaRPr>
          </a:p>
          <a:p>
            <a:pPr marL="171450" indent="-171450" algn="just">
              <a:buFont typeface="Arial" panose="020B0604020202020204" pitchFamily="34" charset="0"/>
              <a:buChar char="•"/>
            </a:pPr>
            <a:endParaRPr lang="nl-BE" sz="1300" b="0" dirty="0" smtClean="0">
              <a:latin typeface="+mj-lt"/>
            </a:endParaRPr>
          </a:p>
          <a:p>
            <a:pPr algn="just"/>
            <a:endParaRPr lang="nl-BE" sz="1300" b="0" dirty="0" smtClean="0">
              <a:latin typeface="+mj-lt"/>
            </a:endParaRPr>
          </a:p>
          <a:p>
            <a:pPr algn="just"/>
            <a:endParaRPr lang="nl-BE" sz="1300" b="0" dirty="0">
              <a:latin typeface="+mj-lt"/>
            </a:endParaRPr>
          </a:p>
          <a:p>
            <a:pPr algn="just"/>
            <a:endParaRPr lang="nl-BE" sz="1300" b="0" dirty="0" smtClean="0">
              <a:latin typeface="+mj-lt"/>
            </a:endParaRPr>
          </a:p>
          <a:p>
            <a:pPr algn="just"/>
            <a:endParaRPr lang="nl-BE" sz="1300" b="0" dirty="0" smtClean="0">
              <a:latin typeface="+mj-lt"/>
            </a:endParaRPr>
          </a:p>
          <a:p>
            <a:pPr algn="just"/>
            <a:r>
              <a:rPr lang="nl-BE" sz="1300" b="0" dirty="0" smtClean="0">
                <a:latin typeface="+mj-lt"/>
              </a:rPr>
              <a:t>De methode geeft het aandeel weer per gebruikte (combinatie van) vervoersmiddel(en). De som van deze is 100%.</a:t>
            </a:r>
            <a:endParaRPr lang="nl-BE" sz="1300" b="0" dirty="0">
              <a:latin typeface="+mj-lt"/>
            </a:endParaRPr>
          </a:p>
          <a:p>
            <a:pPr algn="just"/>
            <a:endParaRPr lang="nl-BE" sz="1300" b="0" dirty="0" smtClean="0">
              <a:latin typeface="+mj-lt"/>
            </a:endParaRPr>
          </a:p>
          <a:p>
            <a:pPr algn="just"/>
            <a:r>
              <a:rPr lang="nl-BE" sz="1300" b="0" dirty="0" smtClean="0">
                <a:latin typeface="+mj-lt"/>
              </a:rPr>
              <a:t>Hieruit kan autogebruik, fietsgebruik en OV-gebruik worden afgeleid. Deze geven geen aandelen weer maar voorkomen. De som van deze opsplitsing kan bijgevolg hoger zijn dan 100%.</a:t>
            </a:r>
          </a:p>
          <a:p>
            <a:pPr algn="just"/>
            <a:endParaRPr lang="nl-BE" sz="1300" b="0" dirty="0">
              <a:latin typeface="+mj-lt"/>
            </a:endParaRPr>
          </a:p>
          <a:p>
            <a:pPr algn="just"/>
            <a:r>
              <a:rPr lang="nl-BE" sz="1300" b="0" dirty="0" smtClean="0">
                <a:latin typeface="+mj-lt"/>
              </a:rPr>
              <a:t>Verder kan uit deze methode het aandeel uni-modaliteit versus </a:t>
            </a:r>
            <a:r>
              <a:rPr lang="nl-BE" sz="1300" b="0" dirty="0" err="1" smtClean="0">
                <a:latin typeface="+mj-lt"/>
              </a:rPr>
              <a:t>multi-modaliteit</a:t>
            </a:r>
            <a:r>
              <a:rPr lang="nl-BE" sz="1300" b="0" dirty="0" smtClean="0">
                <a:latin typeface="+mj-lt"/>
              </a:rPr>
              <a:t> worden afgeleid.</a:t>
            </a:r>
            <a:endParaRPr lang="nl-BE" sz="1300" b="0" dirty="0">
              <a:latin typeface="+mj-lt"/>
            </a:endParaRPr>
          </a:p>
          <a:p>
            <a:pPr algn="just"/>
            <a:endParaRPr lang="nl-BE" sz="1300" b="0" dirty="0" smtClean="0">
              <a:latin typeface="+mj-lt"/>
            </a:endParaRPr>
          </a:p>
        </p:txBody>
      </p:sp>
      <p:sp>
        <p:nvSpPr>
          <p:cNvPr id="26" name="Titel 3"/>
          <p:cNvSpPr>
            <a:spLocks noGrp="1"/>
          </p:cNvSpPr>
          <p:nvPr>
            <p:ph type="ctrTitle"/>
          </p:nvPr>
        </p:nvSpPr>
        <p:spPr>
          <a:xfrm>
            <a:off x="1079612" y="116632"/>
            <a:ext cx="7632848" cy="831560"/>
          </a:xfrm>
        </p:spPr>
        <p:txBody>
          <a:bodyPr/>
          <a:lstStyle/>
          <a:p>
            <a:r>
              <a:rPr lang="nl-BE" sz="2800" dirty="0" smtClean="0">
                <a:latin typeface="Antwerpen" panose="00000500000000000000" pitchFamily="2" charset="0"/>
              </a:rPr>
              <a:t>Vervoersgebruiksclusters</a:t>
            </a:r>
            <a:br>
              <a:rPr lang="nl-BE" sz="2800" dirty="0" smtClean="0">
                <a:latin typeface="Antwerpen" panose="00000500000000000000" pitchFamily="2" charset="0"/>
              </a:rPr>
            </a:br>
            <a:endParaRPr lang="nl-BE" sz="1800" dirty="0"/>
          </a:p>
        </p:txBody>
      </p:sp>
      <p:graphicFrame>
        <p:nvGraphicFramePr>
          <p:cNvPr id="29" name="Tabel 28"/>
          <p:cNvGraphicFramePr>
            <a:graphicFrameLocks noGrp="1"/>
          </p:cNvGraphicFramePr>
          <p:nvPr>
            <p:extLst>
              <p:ext uri="{D42A27DB-BD31-4B8C-83A1-F6EECF244321}">
                <p14:modId xmlns:p14="http://schemas.microsoft.com/office/powerpoint/2010/main" val="551875013"/>
              </p:ext>
            </p:extLst>
          </p:nvPr>
        </p:nvGraphicFramePr>
        <p:xfrm>
          <a:off x="1331640" y="2348880"/>
          <a:ext cx="2448272" cy="1924469"/>
        </p:xfrm>
        <a:graphic>
          <a:graphicData uri="http://schemas.openxmlformats.org/drawingml/2006/table">
            <a:tbl>
              <a:tblPr>
                <a:tableStyleId>{7DF18680-E054-41AD-8BC1-D1AEF772440D}</a:tableStyleId>
              </a:tblPr>
              <a:tblGrid>
                <a:gridCol w="1800200"/>
                <a:gridCol w="648072"/>
              </a:tblGrid>
              <a:tr h="192791">
                <a:tc>
                  <a:txBody>
                    <a:bodyPr/>
                    <a:lstStyle/>
                    <a:p>
                      <a:pPr algn="l" fontAlgn="b"/>
                      <a:r>
                        <a:rPr lang="nl-BE" sz="1000" u="none" strike="noStrike" dirty="0">
                          <a:effectLst/>
                          <a:latin typeface="+mj-lt"/>
                        </a:rPr>
                        <a:t>Exclusief auto</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Auto + fiets</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Auto + OV</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Auto + Fiets + OV</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Fiets + OV</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Exclusief OV</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Exclusief Fiets</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Exclusief Te voet</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Anders</a:t>
                      </a:r>
                      <a:endParaRPr lang="nl-BE" sz="10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189350">
                <a:tc>
                  <a:txBody>
                    <a:bodyPr/>
                    <a:lstStyle/>
                    <a:p>
                      <a:pPr algn="l" fontAlgn="b"/>
                      <a:r>
                        <a:rPr lang="nl-BE" sz="1000" b="0" i="0" u="none" strike="noStrike" dirty="0" smtClean="0">
                          <a:solidFill>
                            <a:srgbClr val="000000"/>
                          </a:solidFill>
                          <a:effectLst/>
                          <a:latin typeface="+mj-lt"/>
                        </a:rPr>
                        <a:t>TOTAAL</a:t>
                      </a:r>
                      <a:endParaRPr lang="nl-BE" sz="1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nl-BE" sz="1000" b="0" i="0" u="none" strike="noStrike" dirty="0" smtClean="0">
                          <a:solidFill>
                            <a:srgbClr val="000000"/>
                          </a:solidFill>
                          <a:effectLst/>
                          <a:latin typeface="+mj-lt"/>
                        </a:rPr>
                        <a:t>100%</a:t>
                      </a:r>
                      <a:endParaRPr lang="nl-BE" sz="1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bl>
          </a:graphicData>
        </a:graphic>
      </p:graphicFrame>
      <p:cxnSp>
        <p:nvCxnSpPr>
          <p:cNvPr id="31" name="Rechte verbindingslijn 30"/>
          <p:cNvCxnSpPr/>
          <p:nvPr/>
        </p:nvCxnSpPr>
        <p:spPr>
          <a:xfrm>
            <a:off x="3419872" y="2473149"/>
            <a:ext cx="10801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flipV="1">
            <a:off x="3419872" y="2617165"/>
            <a:ext cx="1080120" cy="720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flipV="1">
            <a:off x="3419872" y="2689173"/>
            <a:ext cx="1080120" cy="21602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V="1">
            <a:off x="3419872" y="2797185"/>
            <a:ext cx="1080120" cy="3240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Rechthoek 39"/>
          <p:cNvSpPr/>
          <p:nvPr/>
        </p:nvSpPr>
        <p:spPr>
          <a:xfrm>
            <a:off x="4499992" y="2473149"/>
            <a:ext cx="936104" cy="43204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smtClean="0">
                <a:solidFill>
                  <a:schemeClr val="tx1">
                    <a:lumMod val="85000"/>
                    <a:lumOff val="15000"/>
                  </a:schemeClr>
                </a:solidFill>
              </a:rPr>
              <a:t>% Auto- gebruik</a:t>
            </a:r>
            <a:endParaRPr lang="nl-BE" sz="1050" dirty="0">
              <a:solidFill>
                <a:schemeClr val="tx1">
                  <a:lumMod val="85000"/>
                  <a:lumOff val="15000"/>
                </a:schemeClr>
              </a:solidFill>
            </a:endParaRPr>
          </a:p>
        </p:txBody>
      </p:sp>
      <p:sp>
        <p:nvSpPr>
          <p:cNvPr id="42" name="Rechthoek 41"/>
          <p:cNvSpPr/>
          <p:nvPr/>
        </p:nvSpPr>
        <p:spPr>
          <a:xfrm>
            <a:off x="5436096" y="3061417"/>
            <a:ext cx="936104" cy="432048"/>
          </a:xfrm>
          <a:prstGeom prst="rect">
            <a:avLst/>
          </a:prstGeom>
          <a:noFill/>
          <a:ln w="19050">
            <a:solidFill>
              <a:srgbClr val="00F0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smtClean="0">
                <a:solidFill>
                  <a:schemeClr val="tx1">
                    <a:lumMod val="85000"/>
                    <a:lumOff val="15000"/>
                  </a:schemeClr>
                </a:solidFill>
              </a:rPr>
              <a:t>% Fiets- gebruik</a:t>
            </a:r>
            <a:endParaRPr lang="nl-BE" sz="1050" dirty="0">
              <a:solidFill>
                <a:schemeClr val="tx1">
                  <a:lumMod val="85000"/>
                  <a:lumOff val="15000"/>
                </a:schemeClr>
              </a:solidFill>
            </a:endParaRPr>
          </a:p>
        </p:txBody>
      </p:sp>
      <p:cxnSp>
        <p:nvCxnSpPr>
          <p:cNvPr id="44" name="Rechte verbindingslijn 43"/>
          <p:cNvCxnSpPr/>
          <p:nvPr/>
        </p:nvCxnSpPr>
        <p:spPr>
          <a:xfrm>
            <a:off x="3419872" y="2653169"/>
            <a:ext cx="2016224" cy="468052"/>
          </a:xfrm>
          <a:prstGeom prst="line">
            <a:avLst/>
          </a:prstGeom>
          <a:ln>
            <a:solidFill>
              <a:srgbClr val="00F0EA"/>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3419872" y="3061417"/>
            <a:ext cx="2016224" cy="131812"/>
          </a:xfrm>
          <a:prstGeom prst="line">
            <a:avLst/>
          </a:prstGeom>
          <a:ln>
            <a:solidFill>
              <a:srgbClr val="00F0EA"/>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3419872" y="3277441"/>
            <a:ext cx="2016224" cy="0"/>
          </a:xfrm>
          <a:prstGeom prst="line">
            <a:avLst/>
          </a:prstGeom>
          <a:ln>
            <a:solidFill>
              <a:srgbClr val="00F0EA"/>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flipV="1">
            <a:off x="3419872" y="3409253"/>
            <a:ext cx="2016224" cy="216024"/>
          </a:xfrm>
          <a:prstGeom prst="line">
            <a:avLst/>
          </a:prstGeom>
          <a:ln>
            <a:solidFill>
              <a:srgbClr val="00F0EA"/>
            </a:solidFill>
          </a:ln>
        </p:spPr>
        <p:style>
          <a:lnRef idx="1">
            <a:schemeClr val="accent1"/>
          </a:lnRef>
          <a:fillRef idx="0">
            <a:schemeClr val="accent1"/>
          </a:fillRef>
          <a:effectRef idx="0">
            <a:schemeClr val="accent1"/>
          </a:effectRef>
          <a:fontRef idx="minor">
            <a:schemeClr val="tx1"/>
          </a:fontRef>
        </p:style>
      </p:cxnSp>
      <p:sp>
        <p:nvSpPr>
          <p:cNvPr id="49" name="Rechthoek 48"/>
          <p:cNvSpPr/>
          <p:nvPr/>
        </p:nvSpPr>
        <p:spPr>
          <a:xfrm>
            <a:off x="6372200" y="3620713"/>
            <a:ext cx="936104" cy="432048"/>
          </a:xfrm>
          <a:prstGeom prst="rect">
            <a:avLst/>
          </a:prstGeom>
          <a:noFill/>
          <a:ln w="19050">
            <a:solidFill>
              <a:srgbClr val="FCF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smtClean="0">
                <a:solidFill>
                  <a:schemeClr val="tx1">
                    <a:lumMod val="85000"/>
                    <a:lumOff val="15000"/>
                  </a:schemeClr>
                </a:solidFill>
              </a:rPr>
              <a:t>% OV- gebruik</a:t>
            </a:r>
            <a:endParaRPr lang="nl-BE" sz="1050" dirty="0">
              <a:solidFill>
                <a:schemeClr val="tx1">
                  <a:lumMod val="85000"/>
                  <a:lumOff val="15000"/>
                </a:schemeClr>
              </a:solidFill>
            </a:endParaRPr>
          </a:p>
        </p:txBody>
      </p:sp>
      <p:cxnSp>
        <p:nvCxnSpPr>
          <p:cNvPr id="50" name="Rechte verbindingslijn 49"/>
          <p:cNvCxnSpPr/>
          <p:nvPr/>
        </p:nvCxnSpPr>
        <p:spPr>
          <a:xfrm>
            <a:off x="3419872" y="2887195"/>
            <a:ext cx="2952328" cy="810090"/>
          </a:xfrm>
          <a:prstGeom prst="line">
            <a:avLst/>
          </a:prstGeom>
          <a:ln>
            <a:solidFill>
              <a:srgbClr val="FCF346"/>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endCxn id="49" idx="1"/>
          </p:cNvCxnSpPr>
          <p:nvPr/>
        </p:nvCxnSpPr>
        <p:spPr>
          <a:xfrm>
            <a:off x="3419872" y="3061417"/>
            <a:ext cx="2952328" cy="775320"/>
          </a:xfrm>
          <a:prstGeom prst="line">
            <a:avLst/>
          </a:prstGeom>
          <a:ln>
            <a:solidFill>
              <a:srgbClr val="FCF346"/>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3419872" y="3277441"/>
            <a:ext cx="2952328" cy="635868"/>
          </a:xfrm>
          <a:prstGeom prst="line">
            <a:avLst/>
          </a:prstGeom>
          <a:ln>
            <a:solidFill>
              <a:srgbClr val="FCF346"/>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a:off x="3419872" y="3449077"/>
            <a:ext cx="2952328" cy="536240"/>
          </a:xfrm>
          <a:prstGeom prst="line">
            <a:avLst/>
          </a:prstGeom>
          <a:ln>
            <a:solidFill>
              <a:srgbClr val="FCF3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71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139870" y="5232177"/>
            <a:ext cx="6862333" cy="1246750"/>
          </a:xfrm>
        </p:spPr>
        <p:txBody>
          <a:bodyPr/>
          <a:lstStyle/>
          <a:p>
            <a:pPr>
              <a:lnSpc>
                <a:spcPct val="100000"/>
              </a:lnSpc>
              <a:spcBef>
                <a:spcPts val="300"/>
              </a:spcBef>
            </a:pPr>
            <a:r>
              <a:rPr lang="nl-BE" sz="1600" dirty="0" smtClean="0"/>
              <a:t>Regelmatig autogebruik: 63,6 </a:t>
            </a:r>
            <a:r>
              <a:rPr lang="nl-BE" sz="1200" dirty="0" smtClean="0"/>
              <a:t>(48,1%)</a:t>
            </a:r>
          </a:p>
          <a:p>
            <a:pPr>
              <a:lnSpc>
                <a:spcPct val="100000"/>
              </a:lnSpc>
              <a:spcBef>
                <a:spcPts val="300"/>
              </a:spcBef>
            </a:pPr>
            <a:r>
              <a:rPr lang="nl-BE" sz="1600" dirty="0" smtClean="0"/>
              <a:t>Regelmatig fietsgebruik: 33,5% </a:t>
            </a:r>
            <a:r>
              <a:rPr lang="nl-BE" sz="1200" dirty="0" smtClean="0"/>
              <a:t>(37,7%)</a:t>
            </a:r>
          </a:p>
          <a:p>
            <a:pPr>
              <a:lnSpc>
                <a:spcPct val="100000"/>
              </a:lnSpc>
              <a:spcBef>
                <a:spcPts val="300"/>
              </a:spcBef>
            </a:pPr>
            <a:r>
              <a:rPr lang="nl-BE" sz="1600" dirty="0" smtClean="0"/>
              <a:t>Regelmatig gebruik openbaar vervoer: 8,0% </a:t>
            </a:r>
            <a:r>
              <a:rPr lang="nl-BE" sz="1200" dirty="0" smtClean="0"/>
              <a:t>(21,9%)</a:t>
            </a:r>
          </a:p>
        </p:txBody>
      </p:sp>
      <p:sp>
        <p:nvSpPr>
          <p:cNvPr id="4" name="Titel 3"/>
          <p:cNvSpPr>
            <a:spLocks noGrp="1"/>
          </p:cNvSpPr>
          <p:nvPr>
            <p:ph type="ctrTitle"/>
          </p:nvPr>
        </p:nvSpPr>
        <p:spPr/>
        <p:txBody>
          <a:bodyPr/>
          <a:lstStyle/>
          <a:p>
            <a:r>
              <a:rPr lang="nl-BE" sz="2400" dirty="0">
                <a:latin typeface="Antwerpen" panose="00000500000000000000" pitchFamily="2" charset="0"/>
              </a:rPr>
              <a:t>Vervoersgebruiksclusters</a:t>
            </a:r>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65" y="1124744"/>
            <a:ext cx="77724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3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115616" y="1484784"/>
            <a:ext cx="7488832" cy="4707287"/>
          </a:xfrm>
        </p:spPr>
        <p:txBody>
          <a:bodyPr/>
          <a:lstStyle/>
          <a:p>
            <a:r>
              <a:rPr lang="nl-BE" dirty="0" smtClean="0"/>
              <a:t>Gemengde clusters:</a:t>
            </a:r>
          </a:p>
          <a:p>
            <a:pPr marL="342900" indent="-342900">
              <a:buFont typeface="Arial" charset="0"/>
              <a:buChar char="•"/>
            </a:pPr>
            <a:r>
              <a:rPr lang="nl-BE" dirty="0" smtClean="0"/>
              <a:t>Stap 1: toewijzing op basis van dominant vervoersmiddel</a:t>
            </a:r>
          </a:p>
          <a:p>
            <a:pPr marL="342900" indent="-342900">
              <a:buFont typeface="Arial" charset="0"/>
              <a:buChar char="•"/>
            </a:pPr>
            <a:r>
              <a:rPr lang="nl-BE" dirty="0" smtClean="0"/>
              <a:t>Stap 2: indien geen dominant vervoersmiddel gelijkmatige verdeling over groepen</a:t>
            </a:r>
          </a:p>
          <a:p>
            <a:pPr marL="342900" indent="-342900">
              <a:buFont typeface="Arial" charset="0"/>
              <a:buChar char="•"/>
            </a:pPr>
            <a:r>
              <a:rPr lang="nl-BE" dirty="0" smtClean="0"/>
              <a:t>!! Gebaseerd op regelmatig gebruik: ‘anders’ betekent ‘geen van de andere vier regelmatig’ !!</a:t>
            </a:r>
            <a:endParaRPr lang="nl-BE" dirty="0"/>
          </a:p>
        </p:txBody>
      </p:sp>
      <p:sp>
        <p:nvSpPr>
          <p:cNvPr id="4" name="Titel 3"/>
          <p:cNvSpPr>
            <a:spLocks noGrp="1"/>
          </p:cNvSpPr>
          <p:nvPr>
            <p:ph type="ctrTitle"/>
          </p:nvPr>
        </p:nvSpPr>
        <p:spPr>
          <a:xfrm>
            <a:off x="1115616" y="188640"/>
            <a:ext cx="6870526" cy="858516"/>
          </a:xfrm>
        </p:spPr>
        <p:txBody>
          <a:bodyPr/>
          <a:lstStyle/>
          <a:p>
            <a:pPr>
              <a:lnSpc>
                <a:spcPct val="100000"/>
              </a:lnSpc>
            </a:pPr>
            <a:r>
              <a:rPr lang="nl-BE" dirty="0" smtClean="0"/>
              <a:t>Vertaling vervoersgebruiksclusters naar eenvoudige </a:t>
            </a:r>
            <a:r>
              <a:rPr lang="nl-BE" dirty="0" err="1" smtClean="0"/>
              <a:t>modal</a:t>
            </a:r>
            <a:r>
              <a:rPr lang="nl-BE" dirty="0" smtClean="0"/>
              <a:t> split</a:t>
            </a: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3148720429"/>
              </p:ext>
            </p:extLst>
          </p:nvPr>
        </p:nvGraphicFramePr>
        <p:xfrm>
          <a:off x="5364088" y="4020996"/>
          <a:ext cx="2448272" cy="1153305"/>
        </p:xfrm>
        <a:graphic>
          <a:graphicData uri="http://schemas.openxmlformats.org/drawingml/2006/table">
            <a:tbl>
              <a:tblPr>
                <a:tableStyleId>{7DF18680-E054-41AD-8BC1-D1AEF772440D}</a:tableStyleId>
              </a:tblPr>
              <a:tblGrid>
                <a:gridCol w="1800200"/>
                <a:gridCol w="648072"/>
              </a:tblGrid>
              <a:tr h="192791">
                <a:tc>
                  <a:txBody>
                    <a:bodyPr/>
                    <a:lstStyle/>
                    <a:p>
                      <a:pPr algn="l" fontAlgn="b"/>
                      <a:r>
                        <a:rPr lang="nl-BE" sz="1000" u="none" strike="noStrike" dirty="0" smtClean="0">
                          <a:effectLst/>
                          <a:latin typeface="+mj-lt"/>
                        </a:rPr>
                        <a:t>Auto</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smtClean="0">
                          <a:effectLst/>
                          <a:latin typeface="+mj-lt"/>
                        </a:rPr>
                        <a:t>Fiets</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smtClean="0">
                          <a:effectLst/>
                          <a:latin typeface="+mj-lt"/>
                        </a:rPr>
                        <a:t>Openbaar vervoer</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smtClean="0">
                          <a:effectLst/>
                          <a:latin typeface="+mj-lt"/>
                        </a:rPr>
                        <a:t>Te </a:t>
                      </a:r>
                      <a:r>
                        <a:rPr lang="nl-BE" sz="1000" u="none" strike="noStrike" dirty="0">
                          <a:effectLst/>
                          <a:latin typeface="+mj-lt"/>
                        </a:rPr>
                        <a:t>voet</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Anders</a:t>
                      </a:r>
                      <a:endParaRPr lang="nl-BE" sz="10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189350">
                <a:tc>
                  <a:txBody>
                    <a:bodyPr/>
                    <a:lstStyle/>
                    <a:p>
                      <a:pPr algn="l" fontAlgn="b"/>
                      <a:r>
                        <a:rPr lang="nl-BE" sz="1000" b="0" i="0" u="none" strike="noStrike" dirty="0" smtClean="0">
                          <a:solidFill>
                            <a:srgbClr val="000000"/>
                          </a:solidFill>
                          <a:effectLst/>
                          <a:latin typeface="+mj-lt"/>
                        </a:rPr>
                        <a:t>TOTAAL</a:t>
                      </a:r>
                      <a:endParaRPr lang="nl-BE" sz="1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nl-BE" sz="1000" b="0" i="0" u="none" strike="noStrike" dirty="0" smtClean="0">
                          <a:solidFill>
                            <a:srgbClr val="000000"/>
                          </a:solidFill>
                          <a:effectLst/>
                          <a:latin typeface="+mj-lt"/>
                        </a:rPr>
                        <a:t>100%</a:t>
                      </a:r>
                      <a:endParaRPr lang="nl-BE" sz="1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3856775755"/>
              </p:ext>
            </p:extLst>
          </p:nvPr>
        </p:nvGraphicFramePr>
        <p:xfrm>
          <a:off x="971600" y="4005064"/>
          <a:ext cx="2448272" cy="1924469"/>
        </p:xfrm>
        <a:graphic>
          <a:graphicData uri="http://schemas.openxmlformats.org/drawingml/2006/table">
            <a:tbl>
              <a:tblPr>
                <a:tableStyleId>{7DF18680-E054-41AD-8BC1-D1AEF772440D}</a:tableStyleId>
              </a:tblPr>
              <a:tblGrid>
                <a:gridCol w="1800200"/>
                <a:gridCol w="648072"/>
              </a:tblGrid>
              <a:tr h="192791">
                <a:tc>
                  <a:txBody>
                    <a:bodyPr/>
                    <a:lstStyle/>
                    <a:p>
                      <a:pPr algn="l" fontAlgn="b"/>
                      <a:r>
                        <a:rPr lang="nl-BE" sz="1000" u="none" strike="noStrike" dirty="0">
                          <a:effectLst/>
                          <a:latin typeface="+mj-lt"/>
                        </a:rPr>
                        <a:t>Exclusief auto</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Auto + fiets</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Auto + OV</a:t>
                      </a:r>
                      <a:endParaRPr lang="nl-BE" sz="1000" b="0" i="0" u="none" strike="noStrike" dirty="0">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Auto + Fiets + OV</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Fiets + OV</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Exclusief OV</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Exclusief Fiets</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a:effectLst/>
                          <a:latin typeface="+mj-lt"/>
                        </a:rPr>
                        <a:t>Exclusief Te voet</a:t>
                      </a:r>
                      <a:endParaRPr lang="nl-BE" sz="1000" b="0" i="0" u="none" strike="noStrike">
                        <a:solidFill>
                          <a:srgbClr val="000000"/>
                        </a:solidFill>
                        <a:effectLst/>
                        <a:latin typeface="+mj-lt"/>
                      </a:endParaRPr>
                    </a:p>
                  </a:txBody>
                  <a:tcPr marL="9525" marR="9525" marT="9525" marB="0" anchor="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noFill/>
                  </a:tcPr>
                </a:tc>
              </a:tr>
              <a:tr h="192791">
                <a:tc>
                  <a:txBody>
                    <a:bodyPr/>
                    <a:lstStyle/>
                    <a:p>
                      <a:pPr algn="l" fontAlgn="b"/>
                      <a:r>
                        <a:rPr lang="nl-BE" sz="1000" u="none" strike="noStrike" dirty="0">
                          <a:effectLst/>
                          <a:latin typeface="+mj-lt"/>
                        </a:rPr>
                        <a:t>Anders</a:t>
                      </a:r>
                      <a:endParaRPr lang="nl-BE" sz="10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nl-BE" sz="1000" b="0" i="0" u="none" strike="noStrike" dirty="0" smtClean="0">
                          <a:solidFill>
                            <a:srgbClr val="000000"/>
                          </a:solidFill>
                          <a:effectLst/>
                          <a:latin typeface="+mj-lt"/>
                        </a:rPr>
                        <a:t>…%</a:t>
                      </a:r>
                      <a:endParaRPr lang="nl-BE" sz="10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189350">
                <a:tc>
                  <a:txBody>
                    <a:bodyPr/>
                    <a:lstStyle/>
                    <a:p>
                      <a:pPr algn="l" fontAlgn="b"/>
                      <a:r>
                        <a:rPr lang="nl-BE" sz="1000" b="0" i="0" u="none" strike="noStrike" dirty="0" smtClean="0">
                          <a:solidFill>
                            <a:srgbClr val="000000"/>
                          </a:solidFill>
                          <a:effectLst/>
                          <a:latin typeface="+mj-lt"/>
                        </a:rPr>
                        <a:t>TOTAAL</a:t>
                      </a:r>
                      <a:endParaRPr lang="nl-BE" sz="1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nl-BE" sz="1000" b="0" i="0" u="none" strike="noStrike" dirty="0" smtClean="0">
                          <a:solidFill>
                            <a:srgbClr val="000000"/>
                          </a:solidFill>
                          <a:effectLst/>
                          <a:latin typeface="+mj-lt"/>
                        </a:rPr>
                        <a:t>100%</a:t>
                      </a:r>
                      <a:endParaRPr lang="nl-BE" sz="1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bl>
          </a:graphicData>
        </a:graphic>
      </p:graphicFrame>
      <p:sp>
        <p:nvSpPr>
          <p:cNvPr id="7" name="Rechthoek 6"/>
          <p:cNvSpPr/>
          <p:nvPr/>
        </p:nvSpPr>
        <p:spPr>
          <a:xfrm>
            <a:off x="956257" y="4221088"/>
            <a:ext cx="237626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Rechte verbindingslijn met pijl 8"/>
          <p:cNvCxnSpPr/>
          <p:nvPr/>
        </p:nvCxnSpPr>
        <p:spPr>
          <a:xfrm flipV="1">
            <a:off x="3332521" y="4149080"/>
            <a:ext cx="1959559"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a:stCxn id="7" idx="3"/>
          </p:cNvCxnSpPr>
          <p:nvPr/>
        </p:nvCxnSpPr>
        <p:spPr>
          <a:xfrm>
            <a:off x="3332521" y="4329100"/>
            <a:ext cx="1959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a:stCxn id="7" idx="3"/>
          </p:cNvCxnSpPr>
          <p:nvPr/>
        </p:nvCxnSpPr>
        <p:spPr>
          <a:xfrm flipV="1">
            <a:off x="3332521" y="4149080"/>
            <a:ext cx="1959559" cy="18002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3332521" y="4333603"/>
            <a:ext cx="1959559"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4156529" y="3832507"/>
            <a:ext cx="559487" cy="276999"/>
          </a:xfrm>
          <a:prstGeom prst="rect">
            <a:avLst/>
          </a:prstGeom>
          <a:noFill/>
        </p:spPr>
        <p:txBody>
          <a:bodyPr wrap="square" rtlCol="0">
            <a:spAutoFit/>
          </a:bodyPr>
          <a:lstStyle/>
          <a:p>
            <a:r>
              <a:rPr lang="nl-BE" sz="1200" dirty="0" smtClean="0">
                <a:solidFill>
                  <a:schemeClr val="accent2">
                    <a:lumMod val="75000"/>
                  </a:schemeClr>
                </a:solidFill>
              </a:rPr>
              <a:t>1/2</a:t>
            </a:r>
            <a:endParaRPr lang="nl-BE" sz="1200" dirty="0">
              <a:solidFill>
                <a:schemeClr val="accent2">
                  <a:lumMod val="75000"/>
                </a:schemeClr>
              </a:solidFill>
            </a:endParaRPr>
          </a:p>
        </p:txBody>
      </p:sp>
      <p:sp>
        <p:nvSpPr>
          <p:cNvPr id="20" name="Tekstvak 19"/>
          <p:cNvSpPr txBox="1"/>
          <p:nvPr/>
        </p:nvSpPr>
        <p:spPr>
          <a:xfrm>
            <a:off x="4163305" y="4437112"/>
            <a:ext cx="559487" cy="276999"/>
          </a:xfrm>
          <a:prstGeom prst="rect">
            <a:avLst/>
          </a:prstGeom>
          <a:noFill/>
        </p:spPr>
        <p:txBody>
          <a:bodyPr wrap="square" rtlCol="0">
            <a:spAutoFit/>
          </a:bodyPr>
          <a:lstStyle/>
          <a:p>
            <a:r>
              <a:rPr lang="nl-BE" sz="1200" dirty="0" smtClean="0">
                <a:solidFill>
                  <a:schemeClr val="accent2">
                    <a:lumMod val="75000"/>
                  </a:schemeClr>
                </a:solidFill>
              </a:rPr>
              <a:t>1/2</a:t>
            </a:r>
            <a:endParaRPr lang="nl-BE" sz="1200" dirty="0">
              <a:solidFill>
                <a:schemeClr val="accent2">
                  <a:lumMod val="75000"/>
                </a:schemeClr>
              </a:solidFill>
            </a:endParaRPr>
          </a:p>
        </p:txBody>
      </p:sp>
    </p:spTree>
    <p:extLst>
      <p:ext uri="{BB962C8B-B14F-4D97-AF65-F5344CB8AC3E}">
        <p14:creationId xmlns:p14="http://schemas.microsoft.com/office/powerpoint/2010/main" val="33761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5365"/>
            <a:ext cx="55721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ctrTitle"/>
          </p:nvPr>
        </p:nvSpPr>
        <p:spPr/>
        <p:txBody>
          <a:bodyPr/>
          <a:lstStyle/>
          <a:p>
            <a:r>
              <a:rPr lang="nl-BE" dirty="0" err="1" smtClean="0"/>
              <a:t>Modal</a:t>
            </a:r>
            <a:r>
              <a:rPr lang="nl-BE" dirty="0" smtClean="0"/>
              <a:t> split</a:t>
            </a:r>
            <a:endParaRPr lang="nl-BE"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195" y="2075365"/>
            <a:ext cx="55721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932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err="1"/>
              <a:t>Modal</a:t>
            </a:r>
            <a:r>
              <a:rPr lang="nl-BE" dirty="0"/>
              <a:t> split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051050"/>
            <a:ext cx="55721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111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Maatregelen werkgever</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255042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Vervoersmiddelen</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2812294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Fietsmaatregelen: VR incl. Antwerpen</a:t>
            </a:r>
            <a:endParaRPr lang="nl-BE"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387475"/>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140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Fietsmaatregelen</a:t>
            </a:r>
            <a:endParaRPr lang="nl-B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 y="2736850"/>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6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Fietsmaatregelen</a:t>
            </a:r>
            <a:r>
              <a:rPr lang="nl-BE" dirty="0" smtClean="0"/>
              <a:t> </a:t>
            </a:r>
            <a:r>
              <a:rPr lang="nl-BE" dirty="0" smtClean="0"/>
              <a:t>naar bedrijfsgrootte</a:t>
            </a:r>
            <a:endParaRPr lang="nl-BE"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9" y="1484784"/>
            <a:ext cx="55721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072" y="1484784"/>
            <a:ext cx="55721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1013892" y="4248740"/>
            <a:ext cx="7344816" cy="2554545"/>
          </a:xfrm>
          <a:prstGeom prst="rect">
            <a:avLst/>
          </a:prstGeom>
          <a:noFill/>
        </p:spPr>
        <p:txBody>
          <a:bodyPr wrap="square" rtlCol="0">
            <a:spAutoFit/>
          </a:bodyPr>
          <a:lstStyle/>
          <a:p>
            <a:pPr algn="just"/>
            <a:r>
              <a:rPr lang="nl-BE" sz="1600" dirty="0"/>
              <a:t>Impact bedrijfsgrootte op aanwezigheid van maatregelen is vergelijkbaar voor vervoerregio en stad Antwerpen (grotere bedrijven meer maatregelen), maar in de vervoerregio werken wel meer mensen in kleinere bedrijven. Over het algemeen minder maatregelen in kleinere bedrijven en daardoor globaal genomen minder maatregelen in de vervoerregio</a:t>
            </a:r>
            <a:r>
              <a:rPr lang="nl-BE" sz="1600" dirty="0" smtClean="0"/>
              <a:t>.</a:t>
            </a:r>
          </a:p>
          <a:p>
            <a:pPr algn="just"/>
            <a:r>
              <a:rPr lang="nl-BE" sz="1600" dirty="0" smtClean="0"/>
              <a:t>Desondanks vergelijkbare cijfers voor vervoerregio en stad op vlak van:</a:t>
            </a:r>
          </a:p>
          <a:p>
            <a:pPr marL="285750" indent="-285750" algn="just">
              <a:buFont typeface="Arial" charset="0"/>
              <a:buChar char="•"/>
            </a:pPr>
            <a:r>
              <a:rPr lang="nl-BE" sz="1600" dirty="0" smtClean="0"/>
              <a:t>Fietsvergoeding</a:t>
            </a:r>
          </a:p>
          <a:p>
            <a:pPr marL="285750" indent="-285750" algn="just">
              <a:buFont typeface="Arial" charset="0"/>
              <a:buChar char="•"/>
            </a:pPr>
            <a:r>
              <a:rPr lang="nl-BE" sz="1600" dirty="0" smtClean="0"/>
              <a:t>Kleedruimtes</a:t>
            </a:r>
            <a:endParaRPr lang="nl-BE" sz="1600" dirty="0" smtClean="0"/>
          </a:p>
          <a:p>
            <a:pPr marL="285750" indent="-285750" algn="just">
              <a:buFont typeface="Arial" charset="0"/>
              <a:buChar char="•"/>
            </a:pPr>
            <a:r>
              <a:rPr lang="nl-BE" sz="1600" dirty="0" smtClean="0"/>
              <a:t>Douches</a:t>
            </a:r>
          </a:p>
          <a:p>
            <a:pPr marL="285750" indent="-285750" algn="just">
              <a:buFont typeface="Arial" charset="0"/>
              <a:buChar char="•"/>
            </a:pPr>
            <a:r>
              <a:rPr lang="nl-BE" sz="1600" dirty="0" smtClean="0"/>
              <a:t>Oplaadpunten elektrische fietsen</a:t>
            </a:r>
            <a:endParaRPr lang="nl-BE" sz="1600" dirty="0"/>
          </a:p>
        </p:txBody>
      </p:sp>
    </p:spTree>
    <p:extLst>
      <p:ext uri="{BB962C8B-B14F-4D97-AF65-F5344CB8AC3E}">
        <p14:creationId xmlns:p14="http://schemas.microsoft.com/office/powerpoint/2010/main" val="3860647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Maatregelen OV: VR incl. Antwerpen</a:t>
            </a:r>
            <a:endParaRPr lang="nl-BE"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390650"/>
            <a:ext cx="8645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877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Maatregelen openbaar vervoer</a:t>
            </a:r>
            <a:endParaRPr lang="nl-BE"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387475"/>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1043608" y="5684395"/>
            <a:ext cx="7344816" cy="584775"/>
          </a:xfrm>
          <a:prstGeom prst="rect">
            <a:avLst/>
          </a:prstGeom>
          <a:noFill/>
        </p:spPr>
        <p:txBody>
          <a:bodyPr wrap="square" rtlCol="0">
            <a:spAutoFit/>
          </a:bodyPr>
          <a:lstStyle/>
          <a:p>
            <a:pPr algn="just"/>
            <a:r>
              <a:rPr lang="nl-BE" sz="1600" dirty="0"/>
              <a:t>Impact </a:t>
            </a:r>
            <a:r>
              <a:rPr lang="nl-BE" sz="1600" dirty="0" smtClean="0"/>
              <a:t>bedrijfsgrootte: ongeacht de bedrijfsgrootte veel minder maatregelen in bedrijven in de vervoerregio.</a:t>
            </a:r>
            <a:endParaRPr lang="nl-BE" sz="1600" dirty="0"/>
          </a:p>
        </p:txBody>
      </p:sp>
    </p:spTree>
    <p:extLst>
      <p:ext uri="{BB962C8B-B14F-4D97-AF65-F5344CB8AC3E}">
        <p14:creationId xmlns:p14="http://schemas.microsoft.com/office/powerpoint/2010/main" val="1673519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Automaatregelen: VR incl. Antwerpen</a:t>
            </a:r>
            <a:endParaRPr lang="nl-BE"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387475"/>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877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Automaatregelen</a:t>
            </a:r>
            <a:endParaRPr lang="nl-BE"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743200"/>
            <a:ext cx="8645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1078979" y="2996952"/>
            <a:ext cx="7344816" cy="1077218"/>
          </a:xfrm>
          <a:prstGeom prst="rect">
            <a:avLst/>
          </a:prstGeom>
          <a:solidFill>
            <a:schemeClr val="bg1"/>
          </a:solidFill>
        </p:spPr>
        <p:txBody>
          <a:bodyPr wrap="square" rtlCol="0">
            <a:spAutoFit/>
          </a:bodyPr>
          <a:lstStyle/>
          <a:p>
            <a:pPr algn="just"/>
            <a:r>
              <a:rPr lang="nl-BE" sz="1600" dirty="0"/>
              <a:t>Impact </a:t>
            </a:r>
            <a:r>
              <a:rPr lang="nl-BE" sz="1600" dirty="0" smtClean="0"/>
              <a:t>bedrijfsgrootte: kleiner voor automaatregelen dan voor bijv. fietsmaatregelen. Bovendien zien we dat ondanks het groter aandeel kleine bedrijven dat werknemers uit de vervoerregio vaker kunnen genieten </a:t>
            </a:r>
            <a:r>
              <a:rPr lang="nl-BE" sz="1600" dirty="0"/>
              <a:t>van heel wat automaatregelen</a:t>
            </a:r>
            <a:r>
              <a:rPr lang="nl-BE" sz="1600" dirty="0" smtClean="0"/>
              <a:t>.</a:t>
            </a:r>
            <a:endParaRPr lang="nl-BE" sz="1600" dirty="0"/>
          </a:p>
        </p:txBody>
      </p:sp>
    </p:spTree>
    <p:extLst>
      <p:ext uri="{BB962C8B-B14F-4D97-AF65-F5344CB8AC3E}">
        <p14:creationId xmlns:p14="http://schemas.microsoft.com/office/powerpoint/2010/main" val="16384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Maatregelen CV: VR incl. Antwerpen</a:t>
            </a:r>
            <a:endParaRPr lang="nl-BE"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390650"/>
            <a:ext cx="8645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181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Maatregelen collectief vervoer</a:t>
            </a:r>
            <a:endParaRPr lang="nl-BE"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645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0" y="2736850"/>
            <a:ext cx="864552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7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Barrières</a:t>
            </a:r>
            <a:endParaRPr lang="nl-BE" dirty="0"/>
          </a:p>
        </p:txBody>
      </p:sp>
      <p:sp>
        <p:nvSpPr>
          <p:cNvPr id="3" name="Ondertitel 2"/>
          <p:cNvSpPr>
            <a:spLocks noGrp="1"/>
          </p:cNvSpPr>
          <p:nvPr>
            <p:ph type="subTitle" idx="1"/>
          </p:nvPr>
        </p:nvSpPr>
        <p:spPr/>
        <p:txBody>
          <a:bodyPr/>
          <a:lstStyle/>
          <a:p>
            <a:r>
              <a:rPr lang="nl-BE" dirty="0" smtClean="0"/>
              <a:t>Gebruik P + R</a:t>
            </a:r>
            <a:endParaRPr lang="nl-BE" dirty="0"/>
          </a:p>
        </p:txBody>
      </p:sp>
    </p:spTree>
    <p:extLst>
      <p:ext uri="{BB962C8B-B14F-4D97-AF65-F5344CB8AC3E}">
        <p14:creationId xmlns:p14="http://schemas.microsoft.com/office/powerpoint/2010/main" val="3629413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12" y="1988840"/>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ctrTitle"/>
          </p:nvPr>
        </p:nvSpPr>
        <p:spPr/>
        <p:txBody>
          <a:bodyPr/>
          <a:lstStyle/>
          <a:p>
            <a:r>
              <a:rPr lang="nl-BE" dirty="0" smtClean="0"/>
              <a:t>Algemeen</a:t>
            </a:r>
            <a:endParaRPr lang="nl-BE" dirty="0"/>
          </a:p>
        </p:txBody>
      </p:sp>
    </p:spTree>
    <p:extLst>
      <p:ext uri="{BB962C8B-B14F-4D97-AF65-F5344CB8AC3E}">
        <p14:creationId xmlns:p14="http://schemas.microsoft.com/office/powerpoint/2010/main" val="7039316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362075"/>
            <a:ext cx="866298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3258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Barrières</a:t>
            </a:r>
            <a:endParaRPr lang="nl-BE" dirty="0"/>
          </a:p>
        </p:txBody>
      </p:sp>
      <p:sp>
        <p:nvSpPr>
          <p:cNvPr id="3" name="Ondertitel 2"/>
          <p:cNvSpPr>
            <a:spLocks noGrp="1"/>
          </p:cNvSpPr>
          <p:nvPr>
            <p:ph type="subTitle" idx="1"/>
          </p:nvPr>
        </p:nvSpPr>
        <p:spPr/>
        <p:txBody>
          <a:bodyPr/>
          <a:lstStyle/>
          <a:p>
            <a:r>
              <a:rPr lang="nl-BE" dirty="0" smtClean="0"/>
              <a:t>Te voet</a:t>
            </a:r>
            <a:endParaRPr lang="nl-BE" dirty="0"/>
          </a:p>
        </p:txBody>
      </p:sp>
    </p:spTree>
    <p:extLst>
      <p:ext uri="{BB962C8B-B14F-4D97-AF65-F5344CB8AC3E}">
        <p14:creationId xmlns:p14="http://schemas.microsoft.com/office/powerpoint/2010/main" val="2765828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48" y="2724150"/>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92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Barrières</a:t>
            </a:r>
            <a:endParaRPr lang="nl-BE" dirty="0"/>
          </a:p>
        </p:txBody>
      </p:sp>
      <p:sp>
        <p:nvSpPr>
          <p:cNvPr id="3" name="Ondertitel 2"/>
          <p:cNvSpPr>
            <a:spLocks noGrp="1"/>
          </p:cNvSpPr>
          <p:nvPr>
            <p:ph type="subTitle" idx="1"/>
          </p:nvPr>
        </p:nvSpPr>
        <p:spPr/>
        <p:txBody>
          <a:bodyPr/>
          <a:lstStyle/>
          <a:p>
            <a:r>
              <a:rPr lang="nl-BE" dirty="0" smtClean="0"/>
              <a:t>Fiets</a:t>
            </a:r>
            <a:endParaRPr lang="nl-BE" dirty="0"/>
          </a:p>
        </p:txBody>
      </p:sp>
    </p:spTree>
    <p:extLst>
      <p:ext uri="{BB962C8B-B14F-4D97-AF65-F5344CB8AC3E}">
        <p14:creationId xmlns:p14="http://schemas.microsoft.com/office/powerpoint/2010/main" val="2252455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24" y="2724150"/>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8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33606" y="287614"/>
            <a:ext cx="7326826" cy="858516"/>
          </a:xfrm>
        </p:spPr>
        <p:txBody>
          <a:bodyPr/>
          <a:lstStyle/>
          <a:p>
            <a:r>
              <a:rPr lang="nl-BE" dirty="0" smtClean="0"/>
              <a:t>Niet-regelmatige fietsers op korte afstand: VR</a:t>
            </a:r>
            <a:endParaRPr lang="nl-B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30" y="2724150"/>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Barrières</a:t>
            </a:r>
            <a:endParaRPr lang="nl-BE" dirty="0"/>
          </a:p>
        </p:txBody>
      </p:sp>
      <p:sp>
        <p:nvSpPr>
          <p:cNvPr id="3" name="Ondertitel 2"/>
          <p:cNvSpPr>
            <a:spLocks noGrp="1"/>
          </p:cNvSpPr>
          <p:nvPr>
            <p:ph type="subTitle" idx="1"/>
          </p:nvPr>
        </p:nvSpPr>
        <p:spPr/>
        <p:txBody>
          <a:bodyPr/>
          <a:lstStyle/>
          <a:p>
            <a:r>
              <a:rPr lang="nl-BE" dirty="0" smtClean="0"/>
              <a:t>Openbaar vervoer</a:t>
            </a:r>
            <a:endParaRPr lang="nl-BE" dirty="0"/>
          </a:p>
        </p:txBody>
      </p:sp>
    </p:spTree>
    <p:extLst>
      <p:ext uri="{BB962C8B-B14F-4D97-AF65-F5344CB8AC3E}">
        <p14:creationId xmlns:p14="http://schemas.microsoft.com/office/powerpoint/2010/main" val="1885826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1" y="1124744"/>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2724150"/>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6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B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0" y="1124744"/>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2724150"/>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9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Inruilen auto</a:t>
            </a:r>
            <a:endParaRPr lang="nl-BE" dirty="0"/>
          </a:p>
        </p:txBody>
      </p:sp>
      <p:sp>
        <p:nvSpPr>
          <p:cNvPr id="3" name="Ondertitel 2"/>
          <p:cNvSpPr>
            <a:spLocks noGrp="1"/>
          </p:cNvSpPr>
          <p:nvPr>
            <p:ph type="subTitle" idx="1"/>
          </p:nvPr>
        </p:nvSpPr>
        <p:spPr/>
        <p:txBody>
          <a:bodyPr/>
          <a:lstStyle/>
          <a:p>
            <a:r>
              <a:rPr lang="nl-BE" dirty="0" smtClean="0"/>
              <a:t>Maatregelen</a:t>
            </a:r>
            <a:endParaRPr lang="nl-BE" dirty="0"/>
          </a:p>
        </p:txBody>
      </p:sp>
    </p:spTree>
    <p:extLst>
      <p:ext uri="{BB962C8B-B14F-4D97-AF65-F5344CB8AC3E}">
        <p14:creationId xmlns:p14="http://schemas.microsoft.com/office/powerpoint/2010/main" val="122805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Fietsbezit</a:t>
            </a:r>
            <a:endParaRPr lang="nl-B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6050"/>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4780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Regelmatige autogebruikers</a:t>
            </a:r>
            <a:endParaRPr lang="nl-B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38112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2876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Regelmatige autogebruikers</a:t>
            </a:r>
            <a:endParaRPr lang="nl-B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38112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0542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Regelmatige autogebruikers</a:t>
            </a:r>
            <a:endParaRPr lang="nl-BE"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38112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054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Alternatieven: regelmatige autogebruikers</a:t>
            </a:r>
            <a:endParaRPr lang="nl-B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3513"/>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348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Carpoolen</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6394288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Vaker carpoolen indien aantrekkelijker?</a:t>
            </a:r>
            <a:endParaRPr lang="nl-BE"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3513"/>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050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2"/>
          </p:nvPr>
        </p:nvSpPr>
        <p:spPr/>
        <p:txBody>
          <a:bodyPr/>
          <a:lstStyle/>
          <a:p>
            <a:r>
              <a:rPr lang="nl-BE" dirty="0" smtClean="0"/>
              <a:t>Indien ja of misschien geantwoord: hoe aantrekkelijker? </a:t>
            </a:r>
            <a:endParaRPr lang="nl-BE" dirty="0"/>
          </a:p>
        </p:txBody>
      </p:sp>
      <p:sp>
        <p:nvSpPr>
          <p:cNvPr id="4" name="Titel 3"/>
          <p:cNvSpPr>
            <a:spLocks noGrp="1"/>
          </p:cNvSpPr>
          <p:nvPr>
            <p:ph type="ctrTitle"/>
          </p:nvPr>
        </p:nvSpPr>
        <p:spPr/>
        <p:txBody>
          <a:bodyPr/>
          <a:lstStyle/>
          <a:p>
            <a:r>
              <a:rPr lang="nl-BE" dirty="0" smtClean="0"/>
              <a:t>Hoe aantrekkelijker?</a:t>
            </a:r>
            <a:endParaRPr lang="nl-BE"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381125"/>
            <a:ext cx="8656637"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70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1490524" y="3751836"/>
            <a:ext cx="6753884" cy="1220674"/>
          </a:xfrm>
        </p:spPr>
        <p:txBody>
          <a:bodyPr/>
          <a:lstStyle/>
          <a:p>
            <a:r>
              <a:rPr lang="nl-BE" dirty="0" smtClean="0"/>
              <a:t>Mobiele telefonie en </a:t>
            </a:r>
            <a:r>
              <a:rPr lang="nl-BE" dirty="0" err="1" smtClean="0"/>
              <a:t>apps</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4288156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0137"/>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ctrTitle"/>
          </p:nvPr>
        </p:nvSpPr>
        <p:spPr/>
        <p:txBody>
          <a:bodyPr/>
          <a:lstStyle/>
          <a:p>
            <a:r>
              <a:rPr lang="nl-BE" dirty="0" smtClean="0"/>
              <a:t>Gebruik </a:t>
            </a:r>
            <a:r>
              <a:rPr lang="nl-BE" dirty="0" err="1" smtClean="0"/>
              <a:t>apps</a:t>
            </a:r>
            <a:endParaRPr lang="nl-BE" dirty="0"/>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421" y="2833687"/>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8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Gebruiksintentie </a:t>
            </a:r>
            <a:r>
              <a:rPr lang="nl-BE" dirty="0" err="1" smtClean="0"/>
              <a:t>apps</a:t>
            </a:r>
            <a:endParaRPr lang="nl-BE"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33513"/>
            <a:ext cx="77787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6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Abonnementen deelsystemen</a:t>
            </a:r>
            <a:endParaRPr lang="nl-B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6050"/>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14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Slim naar Antwerpen</a:t>
            </a:r>
            <a:endParaRPr lang="nl-BE"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22785958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Bekendheid Slim naar Antwerpen</a:t>
            </a:r>
            <a:endParaRPr lang="nl-BE"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5100"/>
            <a:ext cx="7772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65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smtClean="0"/>
              <a:t>Openbaar vervoer en </a:t>
            </a:r>
            <a:r>
              <a:rPr lang="nl-BE" dirty="0" err="1" smtClean="0"/>
              <a:t>MaaS</a:t>
            </a:r>
            <a:endParaRPr lang="nl-BE"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4463"/>
            <a:ext cx="77724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62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BE" dirty="0" smtClean="0"/>
              <a:t>Woon-werkverkeer</a:t>
            </a:r>
            <a:endParaRPr lang="nl-BE" dirty="0"/>
          </a:p>
        </p:txBody>
      </p:sp>
      <p:sp>
        <p:nvSpPr>
          <p:cNvPr id="3" name="Ondertitel 2"/>
          <p:cNvSpPr>
            <a:spLocks noGrp="1"/>
          </p:cNvSpPr>
          <p:nvPr>
            <p:ph type="subTitle" idx="1"/>
          </p:nvPr>
        </p:nvSpPr>
        <p:spPr/>
        <p:txBody>
          <a:bodyPr/>
          <a:lstStyle/>
          <a:p>
            <a:r>
              <a:rPr lang="nl-BE" dirty="0" smtClean="0"/>
              <a:t>Algemeen</a:t>
            </a:r>
            <a:endParaRPr lang="nl-BE" dirty="0"/>
          </a:p>
        </p:txBody>
      </p:sp>
    </p:spTree>
    <p:extLst>
      <p:ext uri="{BB962C8B-B14F-4D97-AF65-F5344CB8AC3E}">
        <p14:creationId xmlns:p14="http://schemas.microsoft.com/office/powerpoint/2010/main" val="2457796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d_Antwerpen_ppt-sjabloon-september2016">
  <a:themeElements>
    <a:clrScheme name="Stad Antwerpen 1">
      <a:dk1>
        <a:srgbClr val="000000"/>
      </a:dk1>
      <a:lt1>
        <a:srgbClr val="FFFFFF"/>
      </a:lt1>
      <a:dk2>
        <a:srgbClr val="0064B4"/>
      </a:dk2>
      <a:lt2>
        <a:srgbClr val="FFFFFF"/>
      </a:lt2>
      <a:accent1>
        <a:srgbClr val="0064B4"/>
      </a:accent1>
      <a:accent2>
        <a:srgbClr val="4AA32C"/>
      </a:accent2>
      <a:accent3>
        <a:srgbClr val="F18A00"/>
      </a:accent3>
      <a:accent4>
        <a:srgbClr val="FFFFFF"/>
      </a:accent4>
      <a:accent5>
        <a:srgbClr val="FFFFFF"/>
      </a:accent5>
      <a:accent6>
        <a:srgbClr val="FFFFFF"/>
      </a:accent6>
      <a:hlink>
        <a:srgbClr val="0064B4"/>
      </a:hlink>
      <a:folHlink>
        <a:srgbClr val="0064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2D02174886447BC424B3C85BC3C6E" ma:contentTypeVersion="12" ma:contentTypeDescription="Een nieuw document maken." ma:contentTypeScope="" ma:versionID="cfc166ef77ce49b1b68af7f95659b740">
  <xsd:schema xmlns:xsd="http://www.w3.org/2001/XMLSchema" xmlns:xs="http://www.w3.org/2001/XMLSchema" xmlns:p="http://schemas.microsoft.com/office/2006/metadata/properties" xmlns:ns2="d0ad999b-239e-4599-a1c8-ca0d8c990d1f" xmlns:ns3="0428f826-f61c-4fc6-a8f0-1b1cb2e0e26b" targetNamespace="http://schemas.microsoft.com/office/2006/metadata/properties" ma:root="true" ma:fieldsID="363e0a6b2992bafa5b3f9d8a069375ab" ns2:_="" ns3:_="">
    <xsd:import namespace="d0ad999b-239e-4599-a1c8-ca0d8c990d1f"/>
    <xsd:import namespace="0428f826-f61c-4fc6-a8f0-1b1cb2e0e2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d999b-239e-4599-a1c8-ca0d8c990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28f826-f61c-4fc6-a8f0-1b1cb2e0e26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F1A11B-F8E3-4B21-B62C-2DA31F079396}"/>
</file>

<file path=customXml/itemProps2.xml><?xml version="1.0" encoding="utf-8"?>
<ds:datastoreItem xmlns:ds="http://schemas.openxmlformats.org/officeDocument/2006/customXml" ds:itemID="{04F4E33C-14FA-451C-B26D-2EA312C044E1}"/>
</file>

<file path=customXml/itemProps3.xml><?xml version="1.0" encoding="utf-8"?>
<ds:datastoreItem xmlns:ds="http://schemas.openxmlformats.org/officeDocument/2006/customXml" ds:itemID="{3E06AF6B-9D5A-4A85-BD9F-037B78A1CBC5}"/>
</file>

<file path=docProps/app.xml><?xml version="1.0" encoding="utf-8"?>
<Properties xmlns="http://schemas.openxmlformats.org/officeDocument/2006/extended-properties" xmlns:vt="http://schemas.openxmlformats.org/officeDocument/2006/docPropsVTypes">
  <TotalTime>14178</TotalTime>
  <Words>1135</Words>
  <Application>Microsoft Office PowerPoint</Application>
  <PresentationFormat>Diavoorstelling (4:3)</PresentationFormat>
  <Paragraphs>278</Paragraphs>
  <Slides>71</Slides>
  <Notes>40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71</vt:i4>
      </vt:variant>
    </vt:vector>
  </HeadingPairs>
  <TitlesOfParts>
    <vt:vector size="76" baseType="lpstr">
      <vt:lpstr>Arial</vt:lpstr>
      <vt:lpstr>Calibri</vt:lpstr>
      <vt:lpstr>SunAntwerpen</vt:lpstr>
      <vt:lpstr>Antwerpen</vt:lpstr>
      <vt:lpstr>Stad_Antwerpen_ppt-sjabloon-september2016</vt:lpstr>
      <vt:lpstr>Mobiliteitsbevraging Woon-werkverkeer</vt:lpstr>
      <vt:lpstr>PowerPoint-presentatie</vt:lpstr>
      <vt:lpstr>PowerPoint-presentatie</vt:lpstr>
      <vt:lpstr>PowerPoint-presentatie</vt:lpstr>
      <vt:lpstr>Algemeen</vt:lpstr>
      <vt:lpstr>Fietsbezit</vt:lpstr>
      <vt:lpstr>Abonnementen deelsystemen</vt:lpstr>
      <vt:lpstr>Openbaar vervoer en MaaS</vt:lpstr>
      <vt:lpstr>PowerPoint-presentatie</vt:lpstr>
      <vt:lpstr>Tevredenheid</vt:lpstr>
      <vt:lpstr>Tevredenheid: werkrooster</vt:lpstr>
      <vt:lpstr>Reistijd heen</vt:lpstr>
      <vt:lpstr>Reistijd terug</vt:lpstr>
      <vt:lpstr>Last van files</vt:lpstr>
      <vt:lpstr>Carpoolen</vt:lpstr>
      <vt:lpstr>Werk en mobiliteit</vt:lpstr>
      <vt:lpstr>Thuiswerk</vt:lpstr>
      <vt:lpstr>PowerPoint-presentatie</vt:lpstr>
      <vt:lpstr>PowerPoint-presentatie</vt:lpstr>
      <vt:lpstr>PowerPoint-presentatie</vt:lpstr>
      <vt:lpstr>Algemeen</vt:lpstr>
      <vt:lpstr>Parkeerproblemen</vt:lpstr>
      <vt:lpstr>PowerPoint-presentatie</vt:lpstr>
      <vt:lpstr>Frequentie gebruik</vt:lpstr>
      <vt:lpstr>Impact afstand op regelmatig gebruik: Antwerpen</vt:lpstr>
      <vt:lpstr>Impact afstand op regelmatig gebruik: VR</vt:lpstr>
      <vt:lpstr>Impact afstand op regelmatig gebruik: VR</vt:lpstr>
      <vt:lpstr>Impact afstand op regelmatig gebruik: VR</vt:lpstr>
      <vt:lpstr>Impact afstand op regelmatig gebruik: Antwerpen</vt:lpstr>
      <vt:lpstr>Regelmatig gebruik en OV-verbinding: Antwerpen</vt:lpstr>
      <vt:lpstr>Regelmatig gebruik en OV-verbinding: VR</vt:lpstr>
      <vt:lpstr>Vervoersmiddelengebruik en tevredenheid</vt:lpstr>
      <vt:lpstr>PowerPoint-presentatie</vt:lpstr>
      <vt:lpstr>Vervoersgebruiksclusters </vt:lpstr>
      <vt:lpstr>Vervoersgebruiksclusters</vt:lpstr>
      <vt:lpstr>Vertaling vervoersgebruiksclusters naar eenvoudige modal split</vt:lpstr>
      <vt:lpstr>Modal split</vt:lpstr>
      <vt:lpstr>Modal split</vt:lpstr>
      <vt:lpstr>PowerPoint-presentatie</vt:lpstr>
      <vt:lpstr>Fietsmaatregelen: VR incl. Antwerpen</vt:lpstr>
      <vt:lpstr>Fietsmaatregelen</vt:lpstr>
      <vt:lpstr>Fietsmaatregelen naar bedrijfsgrootte</vt:lpstr>
      <vt:lpstr>Maatregelen OV: VR incl. Antwerpen</vt:lpstr>
      <vt:lpstr>Maatregelen openbaar vervoer</vt:lpstr>
      <vt:lpstr>Automaatregelen: VR incl. Antwerpen</vt:lpstr>
      <vt:lpstr>Automaatregelen</vt:lpstr>
      <vt:lpstr>Maatregelen CV: VR incl. Antwerpen</vt:lpstr>
      <vt:lpstr>Maatregelen collectief vervoer</vt:lpstr>
      <vt:lpstr>PowerPoint-presentatie</vt:lpstr>
      <vt:lpstr>PowerPoint-presentatie</vt:lpstr>
      <vt:lpstr>PowerPoint-presentatie</vt:lpstr>
      <vt:lpstr>PowerPoint-presentatie</vt:lpstr>
      <vt:lpstr>PowerPoint-presentatie</vt:lpstr>
      <vt:lpstr>PowerPoint-presentatie</vt:lpstr>
      <vt:lpstr>Niet-regelmatige fietsers op korte afstand: VR</vt:lpstr>
      <vt:lpstr>PowerPoint-presentatie</vt:lpstr>
      <vt:lpstr>PowerPoint-presentatie</vt:lpstr>
      <vt:lpstr>PowerPoint-presentatie</vt:lpstr>
      <vt:lpstr>PowerPoint-presentatie</vt:lpstr>
      <vt:lpstr>Regelmatige autogebruikers</vt:lpstr>
      <vt:lpstr>Regelmatige autogebruikers</vt:lpstr>
      <vt:lpstr>Regelmatige autogebruikers</vt:lpstr>
      <vt:lpstr>Alternatieven: regelmatige autogebruikers</vt:lpstr>
      <vt:lpstr>PowerPoint-presentatie</vt:lpstr>
      <vt:lpstr>Vaker carpoolen indien aantrekkelijker?</vt:lpstr>
      <vt:lpstr>Hoe aantrekkelijker?</vt:lpstr>
      <vt:lpstr>PowerPoint-presentatie</vt:lpstr>
      <vt:lpstr>Gebruik apps</vt:lpstr>
      <vt:lpstr>Gebruiksintentie apps</vt:lpstr>
      <vt:lpstr>PowerPoint-presentatie</vt:lpstr>
      <vt:lpstr>Bekendheid Slim naar Antwerpen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data mobiliteit</dc:title>
  <dc:creator>Brenda Casteleyn</dc:creator>
  <cp:lastModifiedBy>Daniel Van Nijlen</cp:lastModifiedBy>
  <cp:revision>908</cp:revision>
  <cp:lastPrinted>2017-02-17T11:18:48Z</cp:lastPrinted>
  <dcterms:modified xsi:type="dcterms:W3CDTF">2020-04-15T12:58:17Z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0x010100CFF2D02174886447BC424B3C85BC3C6E</vt:lpwstr>
  </property>
</Properties>
</file>